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4"/>
  </p:notesMasterIdLst>
  <p:handoutMasterIdLst>
    <p:handoutMasterId r:id="rId35"/>
  </p:handoutMasterIdLst>
  <p:sldIdLst>
    <p:sldId id="300" r:id="rId2"/>
    <p:sldId id="265" r:id="rId3"/>
    <p:sldId id="350" r:id="rId4"/>
    <p:sldId id="365" r:id="rId5"/>
    <p:sldId id="425" r:id="rId6"/>
    <p:sldId id="366" r:id="rId7"/>
    <p:sldId id="367" r:id="rId8"/>
    <p:sldId id="394" r:id="rId9"/>
    <p:sldId id="395" r:id="rId10"/>
    <p:sldId id="398" r:id="rId11"/>
    <p:sldId id="364" r:id="rId12"/>
    <p:sldId id="332" r:id="rId13"/>
    <p:sldId id="392" r:id="rId14"/>
    <p:sldId id="393" r:id="rId15"/>
    <p:sldId id="391" r:id="rId16"/>
    <p:sldId id="268" r:id="rId17"/>
    <p:sldId id="271" r:id="rId18"/>
    <p:sldId id="351" r:id="rId19"/>
    <p:sldId id="266" r:id="rId20"/>
    <p:sldId id="274" r:id="rId21"/>
    <p:sldId id="275" r:id="rId22"/>
    <p:sldId id="279" r:id="rId23"/>
    <p:sldId id="397" r:id="rId24"/>
    <p:sldId id="276" r:id="rId25"/>
    <p:sldId id="295" r:id="rId26"/>
    <p:sldId id="278" r:id="rId27"/>
    <p:sldId id="334" r:id="rId28"/>
    <p:sldId id="357" r:id="rId29"/>
    <p:sldId id="352" r:id="rId30"/>
    <p:sldId id="358" r:id="rId31"/>
    <p:sldId id="296" r:id="rId32"/>
    <p:sldId id="267" r:id="rId33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310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pos="384" userDrawn="1">
          <p15:clr>
            <a:srgbClr val="A4A3A4"/>
          </p15:clr>
        </p15:guide>
        <p15:guide id="7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2EF"/>
    <a:srgbClr val="0066FF"/>
    <a:srgbClr val="663300"/>
    <a:srgbClr val="996600"/>
    <a:srgbClr val="CCCC00"/>
    <a:srgbClr val="FF9900"/>
    <a:srgbClr val="FFCCCC"/>
    <a:srgbClr val="9966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F3D91-7DEB-4E82-ABDD-6D7DB7EBE192}" v="266" dt="2022-12-21T22:15:25.381"/>
    <p1510:client id="{B7086759-65AE-4857-8EC6-9EB847B97786}" v="1187" dt="2022-12-21T10:53:26.158"/>
    <p1510:client id="{E3E75DDE-9678-B74F-A860-46CD1ABEB370}" v="2907" dt="2022-12-22T06:45:20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howGuide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  <p:guide pos="7310"/>
        <p:guide orient="horz" pos="1003"/>
        <p:guide pos="384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65CC615-A48C-B213-4338-677C794A0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97000" y="533400"/>
            <a:ext cx="44704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700"/>
            </a:lvl1pPr>
          </a:lstStyle>
          <a:p>
            <a:r>
              <a:rPr lang="en-US" altLang="it-IT"/>
              <a:t>039-dht-06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8F471BD-BF47-4E30-2D57-B7C69E853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3F9CF192-ADC7-4FC1-B19F-17EF1AAC6161}" type="datetimeFigureOut">
              <a:rPr lang="en-US" altLang="it-IT"/>
              <a:pPr/>
              <a:t>7/7/2023</a:t>
            </a:fld>
            <a:endParaRPr lang="en-US" altLang="it-IT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CEBAD64-17E7-7B8B-7226-EC5F8DBBA7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B9BAEF20-81C0-0DD7-A8B5-277EAFA669D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44638" y="8640763"/>
            <a:ext cx="454977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700"/>
            </a:lvl1pPr>
          </a:lstStyle>
          <a:p>
            <a:fld id="{E3D32A34-E545-444B-97D2-A903681B9323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106F36B-539B-517C-2053-4D063C5BF5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r>
              <a:rPr lang="en-US" altLang="it-IT"/>
              <a:t>039-dht-06537-dht-03.ppt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EF1A8C8-CF7F-6555-FD74-6F6734ECEC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06979D8C-C40B-4750-9CD4-4E61283F77CC}" type="datetimeFigureOut">
              <a:rPr lang="en-US" altLang="it-IT"/>
              <a:pPr/>
              <a:t>7/7/2023</a:t>
            </a:fld>
            <a:endParaRPr lang="en-US" altLang="it-IT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6ACAAA5-E535-4F23-92B1-160167FE82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77472CD-F18E-CA2F-EC6C-F83EDD0C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01FB2FD-B94C-7FDE-FD3C-53D746D7B0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6AE1444-BF4A-158F-7306-4BD3950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D83145EB-FB6E-4963-8A81-34F86828D003}" type="slidenum">
              <a:rPr lang="en-US" altLang="it-IT"/>
              <a:pPr/>
              <a:t>‹N›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26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2777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Università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degli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Studi</a:t>
            </a:r>
            <a:r>
              <a:rPr lang="en-US" altLang="it-IT" sz="240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Dipartimento</a:t>
            </a:r>
            <a:r>
              <a:rPr lang="en-US" altLang="it-IT" sz="2400">
                <a:latin typeface="Tahoma" panose="020B0604030504040204" pitchFamily="34" charset="0"/>
              </a:rPr>
              <a:t> di </a:t>
            </a:r>
            <a:r>
              <a:rPr lang="en-US" altLang="it-IT" sz="2400" err="1">
                <a:latin typeface="Tahoma" panose="020B0604030504040204" pitchFamily="34" charset="0"/>
              </a:rPr>
              <a:t>Ingegneria</a:t>
            </a:r>
            <a:endParaRPr lang="en-US" altLang="it-IT" sz="240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>
                <a:latin typeface="Tahoma" panose="020B0604030504040204" pitchFamily="34" charset="0"/>
              </a:rPr>
              <a:t>Computer Networks Research Group</a:t>
            </a:r>
            <a:endParaRPr lang="en-US" altLang="it-IT" sz="2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93013-B607-C3C4-39CB-6F82F1B7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54604-3C50-BE7A-3DA2-69091792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641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57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33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394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copyright </a:t>
            </a:r>
            <a:r>
              <a:rPr lang="it-IT" altLang="it-IT" err="1"/>
              <a:t>notice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/>
          </a:p>
        </p:txBody>
      </p:sp>
    </p:spTree>
    <p:extLst>
      <p:ext uri="{BB962C8B-B14F-4D97-AF65-F5344CB8AC3E}">
        <p14:creationId xmlns:p14="http://schemas.microsoft.com/office/powerpoint/2010/main" val="3719126147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54393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6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4571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746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4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036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42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71735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90B38D1E-4B67-FAB1-116F-56C58C1F2B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905000"/>
            <a:ext cx="10363200" cy="1821160"/>
          </a:xfrm>
        </p:spPr>
        <p:txBody>
          <a:bodyPr/>
          <a:lstStyle/>
          <a:p>
            <a:pPr eaLnBrk="1" hangingPunct="1"/>
            <a:r>
              <a:rPr lang="it-IT" altLang="it-IT" sz="5400" dirty="0"/>
              <a:t>data centers’ </a:t>
            </a:r>
            <a:r>
              <a:rPr lang="it-IT" altLang="it-IT" sz="5400" dirty="0" err="1"/>
              <a:t>architecture</a:t>
            </a:r>
            <a:endParaRPr lang="it-IT" altLang="it-IT" dirty="0"/>
          </a:p>
        </p:txBody>
      </p:sp>
      <p:graphicFrame>
        <p:nvGraphicFramePr>
          <p:cNvPr id="49160" name="Group 8">
            <a:extLst>
              <a:ext uri="{FF2B5EF4-FFF2-40B4-BE49-F238E27FC236}">
                <a16:creationId xmlns:a16="http://schemas.microsoft.com/office/drawing/2014/main" id="{745900FA-F785-4011-8708-567EADF7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74900"/>
              </p:ext>
            </p:extLst>
          </p:nvPr>
        </p:nvGraphicFramePr>
        <p:xfrm>
          <a:off x="2651125" y="4149725"/>
          <a:ext cx="6891338" cy="2306638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606260314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3571621189"/>
                    </a:ext>
                  </a:extLst>
                </a:gridCol>
              </a:tblGrid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3.1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921"/>
                  </a:ext>
                </a:extLst>
              </a:tr>
              <a:tr h="671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Ariemma, G. Di Battista,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Scazzariello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Caiazzi</a:t>
                      </a:r>
                      <a:endParaRPr kumimoji="0" lang="en-US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292861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47906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428156"/>
                  </a:ext>
                </a:extLst>
              </a:tr>
              <a:tr h="622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Data Centers’ Routing: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Multipath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Fat-Trees</a:t>
                      </a:r>
                      <a:endParaRPr kumimoji="0" lang="it-IT" altLang="it-IT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271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 high-</a:t>
            </a:r>
            <a:r>
              <a:rPr lang="it-IT" altLang="it-IT" err="1"/>
              <a:t>level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574268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756877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600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4195277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7586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fabric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why Fat-Trees?</a:t>
            </a:r>
          </a:p>
        </p:txBody>
      </p:sp>
    </p:spTree>
    <p:extLst>
      <p:ext uri="{BB962C8B-B14F-4D97-AF65-F5344CB8AC3E}">
        <p14:creationId xmlns:p14="http://schemas.microsoft.com/office/powerpoint/2010/main" val="81965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622CCD9-305A-4657-3D69-C9AD0A68F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overview</a:t>
            </a:r>
            <a:r>
              <a:rPr lang="it-IT" altLang="it-IT"/>
              <a:t> – </a:t>
            </a:r>
            <a:r>
              <a:rPr lang="it-IT" altLang="it-IT" err="1"/>
              <a:t>fabric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AC294537-A71B-C1DC-7816-49E08B3C4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5257797"/>
          </a:xfrm>
        </p:spPr>
        <p:txBody>
          <a:bodyPr/>
          <a:lstStyle/>
          <a:p>
            <a:r>
              <a:rPr lang="it-IT" altLang="it-IT" err="1"/>
              <a:t>real</a:t>
            </a:r>
            <a:r>
              <a:rPr lang="it-IT" altLang="it-IT"/>
              <a:t>-life data centers</a:t>
            </a:r>
          </a:p>
          <a:p>
            <a:r>
              <a:rPr lang="it-IT" altLang="it-IT"/>
              <a:t>service model</a:t>
            </a:r>
          </a:p>
          <a:p>
            <a:r>
              <a:rPr lang="it-IT" altLang="it-IT"/>
              <a:t>data center network </a:t>
            </a:r>
          </a:p>
          <a:p>
            <a:pPr lvl="1"/>
            <a:r>
              <a:rPr lang="it-IT" altLang="it-IT" err="1"/>
              <a:t>traffic</a:t>
            </a:r>
            <a:r>
              <a:rPr lang="it-IT" altLang="it-IT"/>
              <a:t> flow </a:t>
            </a:r>
            <a:r>
              <a:rPr lang="it-IT" altLang="it-IT" err="1"/>
              <a:t>directions</a:t>
            </a:r>
            <a:endParaRPr lang="it-IT" altLang="it-IT"/>
          </a:p>
          <a:p>
            <a:pPr lvl="1"/>
            <a:r>
              <a:rPr lang="it-IT" altLang="it-IT" err="1"/>
              <a:t>requirements</a:t>
            </a:r>
            <a:endParaRPr lang="it-IT" altLang="it-IT"/>
          </a:p>
          <a:p>
            <a:pPr lvl="1"/>
            <a:r>
              <a:rPr lang="it-IT" altLang="it-IT" err="1"/>
              <a:t>components</a:t>
            </a:r>
            <a:endParaRPr lang="it-IT" altLang="it-IT"/>
          </a:p>
          <a:p>
            <a:pPr lvl="1"/>
            <a:r>
              <a:rPr lang="it-IT" altLang="it-IT" err="1"/>
              <a:t>topologies</a:t>
            </a:r>
            <a:endParaRPr lang="it-IT" alt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FC90-F68B-7497-5D02-7EAB373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real</a:t>
            </a:r>
            <a:r>
              <a:rPr lang="it-IT"/>
              <a:t> data center information – </a:t>
            </a:r>
            <a:r>
              <a:rPr lang="it-IT" err="1"/>
              <a:t>figures</a:t>
            </a:r>
            <a:r>
              <a:rPr lang="it-IT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33AF-CE21-B485-16C1-31371AAD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links are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each link in the fabric is at least at 100Gb/s</a:t>
            </a:r>
          </a:p>
          <a:p>
            <a:r>
              <a:rPr lang="en-GB"/>
              <a:t>each switch is at least of 64 ports</a:t>
            </a:r>
          </a:p>
          <a:p>
            <a:r>
              <a:rPr lang="en-GB"/>
              <a:t>about 5,000 switches/routers</a:t>
            </a:r>
          </a:p>
          <a:p>
            <a:r>
              <a:rPr lang="en-GB"/>
              <a:t>about 60,000 servers</a:t>
            </a:r>
          </a:p>
        </p:txBody>
      </p:sp>
    </p:spTree>
    <p:extLst>
      <p:ext uri="{BB962C8B-B14F-4D97-AF65-F5344CB8AC3E}">
        <p14:creationId xmlns:p14="http://schemas.microsoft.com/office/powerpoint/2010/main" val="14049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8E5BC5-B6CF-A596-A137-718C44CE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2"/>
          <a:stretch/>
        </p:blipFill>
        <p:spPr>
          <a:xfrm>
            <a:off x="228600" y="228600"/>
            <a:ext cx="6456017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B35B-0279-3830-2240-1C5C5A52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4013200" cy="60198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672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D010-6701-9C47-03DC-F225696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center </a:t>
            </a:r>
            <a:r>
              <a:rPr lang="it-IT" err="1"/>
              <a:t>failures</a:t>
            </a:r>
            <a:r>
              <a:rPr lang="it-IT"/>
              <a:t> – </a:t>
            </a:r>
            <a:r>
              <a:rPr lang="it-IT" err="1"/>
              <a:t>yearly</a:t>
            </a:r>
            <a:r>
              <a:rPr lang="it-IT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D4B-CE9D-6681-EDA8-827FC335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statistics by Google (2008) in a </a:t>
            </a:r>
            <a:r>
              <a:rPr lang="en-GB" i="1"/>
              <a:t>portion</a:t>
            </a:r>
            <a:r>
              <a:rPr lang="en-GB"/>
              <a:t> of data </a:t>
            </a:r>
            <a:r>
              <a:rPr lang="en-GB" err="1"/>
              <a:t>center</a:t>
            </a:r>
            <a:r>
              <a:rPr lang="en-GB"/>
              <a:t> composed of 1,800 servers:</a:t>
            </a:r>
          </a:p>
          <a:p>
            <a:r>
              <a:rPr lang="en-GB"/>
              <a:t>1,000 individual machine (switch/router or server) failures</a:t>
            </a:r>
          </a:p>
          <a:p>
            <a:r>
              <a:rPr lang="en-GB"/>
              <a:t>thousands of hard drive failure</a:t>
            </a:r>
          </a:p>
          <a:p>
            <a:r>
              <a:rPr lang="en-GB"/>
              <a:t>1 power distribution unit failure</a:t>
            </a:r>
          </a:p>
          <a:p>
            <a:pPr lvl="1"/>
            <a:r>
              <a:rPr lang="en-GB"/>
              <a:t>down for 500/1000 machines for 6 hours</a:t>
            </a:r>
          </a:p>
          <a:p>
            <a:r>
              <a:rPr lang="en-GB"/>
              <a:t>1 cluster complete rewire (not simultaneously)</a:t>
            </a:r>
          </a:p>
        </p:txBody>
      </p:sp>
    </p:spTree>
    <p:extLst>
      <p:ext uri="{BB962C8B-B14F-4D97-AF65-F5344CB8AC3E}">
        <p14:creationId xmlns:p14="http://schemas.microsoft.com/office/powerpoint/2010/main" val="14068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3D1B0E1-84BF-AA81-39E3-3F25F18DA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service models</a:t>
            </a:r>
            <a:endParaRPr lang="en-US" altLang="it-IT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3BE202A-4B8D-06A8-B5E4-D7FC7FB65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/>
              <a:t>three different service models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on-premise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built, owned and operated by a company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often housed in a building of the organization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colocation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 and owned by a company that rents space within the data center to other companies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hosting company manages the infrastructure (building, cooling, bandwidth, security etc.)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hosted companies provides the components, including servers, storage, and firewalls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cloud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applications and data are hosted by a cloud service provider such as Amazon Web Services (AWS), Microsoft Azure, and Google Cloud Platform (GCP)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8BF712E-6148-2B2B-2216-0F3A601EC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two types of flows can be identified</a:t>
            </a:r>
          </a:p>
          <a:p>
            <a:pPr lvl="1"/>
            <a:r>
              <a:rPr lang="en-GB" altLang="it-IT"/>
              <a:t>traffic exiting or entering the data </a:t>
            </a:r>
            <a:r>
              <a:rPr lang="en-GB" altLang="it-IT" err="1"/>
              <a:t>center</a:t>
            </a:r>
            <a:endParaRPr lang="en-GB" altLang="it-IT"/>
          </a:p>
          <a:p>
            <a:pPr lvl="2"/>
            <a:r>
              <a:rPr lang="en-GB" altLang="it-IT"/>
              <a:t>also called “north-south traffic”</a:t>
            </a:r>
          </a:p>
          <a:p>
            <a:pPr lvl="2"/>
            <a:r>
              <a:rPr lang="en-GB" altLang="it-IT"/>
              <a:t>data sent/received via Internet</a:t>
            </a:r>
          </a:p>
          <a:p>
            <a:pPr lvl="1"/>
            <a:r>
              <a:rPr lang="en-GB" altLang="it-IT"/>
              <a:t>server-to-server communications</a:t>
            </a:r>
          </a:p>
          <a:p>
            <a:pPr lvl="2"/>
            <a:r>
              <a:rPr lang="en-GB" altLang="it-IT"/>
              <a:t>also called “east-west traffic”: in data </a:t>
            </a:r>
            <a:r>
              <a:rPr lang="en-GB" altLang="it-IT" err="1"/>
              <a:t>center</a:t>
            </a:r>
            <a:r>
              <a:rPr lang="en-GB" altLang="it-IT"/>
              <a:t> schemata servers are typically drawn side-by-side</a:t>
            </a:r>
          </a:p>
          <a:p>
            <a:pPr lvl="2"/>
            <a:r>
              <a:rPr lang="en-GB" altLang="it-IT"/>
              <a:t>primarily, supports micro-services and distributed architectures</a:t>
            </a:r>
          </a:p>
          <a:p>
            <a:pPr lvl="2"/>
            <a:endParaRPr lang="en-US" altLang="it-I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112791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295400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1394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733800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331D0A9-5F8C-998F-70DD-BBA22E5857B8}"/>
              </a:ext>
            </a:extLst>
          </p:cNvPr>
          <p:cNvSpPr/>
          <p:nvPr/>
        </p:nvSpPr>
        <p:spPr>
          <a:xfrm>
            <a:off x="8534400" y="1417639"/>
            <a:ext cx="838200" cy="414496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T"/>
              <a:t>north-south traffic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6427469-6B59-A512-7939-491C8E964ACA}"/>
              </a:ext>
            </a:extLst>
          </p:cNvPr>
          <p:cNvSpPr/>
          <p:nvPr/>
        </p:nvSpPr>
        <p:spPr>
          <a:xfrm>
            <a:off x="4033956" y="5715000"/>
            <a:ext cx="4191568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east-west traffic</a:t>
            </a:r>
          </a:p>
        </p:txBody>
      </p:sp>
    </p:spTree>
    <p:extLst>
      <p:ext uri="{BB962C8B-B14F-4D97-AF65-F5344CB8AC3E}">
        <p14:creationId xmlns:p14="http://schemas.microsoft.com/office/powerpoint/2010/main" val="18165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A430DED-B5A8-8C7E-D985-9C2DEBF3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data center network requirements 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ADD0C230-DB99-05A4-BD31-553726B2B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sz="2800"/>
              <a:t>support high-bandwidth server-to-server communication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applications that rely on cluster computations, such as Hadoop or Spark, can involve hundreds or thousands of servers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customer’s containers/virtual machines (VMs) are distributed across multiple servers but need to communicate seamlessly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microservice architectures heavily rely on server-to-server communication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scale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centers</a:t>
            </a:r>
            <a:r>
              <a:rPr lang="en-GB" altLang="it-IT" sz="2400"/>
              <a:t> range from a few hundred to a hundred thousand servers in a single physical location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resilience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</a:t>
            </a:r>
            <a:r>
              <a:rPr lang="en-GB" altLang="it-IT" sz="2400"/>
              <a:t> applications are designed to work in presence of failures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2833FF8-EA01-3F9D-9542-340EA9BFC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copyright notice</a:t>
            </a:r>
            <a:endParaRPr lang="en-US" altLang="it-IT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FF80209-2213-1E6A-0362-D6FA3C1AA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altLang="it-IT" sz="2400" err="1"/>
              <a:t>all</a:t>
            </a:r>
            <a:r>
              <a:rPr lang="it-IT" altLang="it-IT" sz="2400"/>
              <a:t> the pages/slides in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presentation</a:t>
            </a:r>
            <a:r>
              <a:rPr lang="it-IT" altLang="it-IT" sz="2400"/>
              <a:t>, </a:t>
            </a:r>
            <a:r>
              <a:rPr lang="it-IT" altLang="it-IT" sz="2400" err="1"/>
              <a:t>including</a:t>
            </a:r>
            <a:r>
              <a:rPr lang="it-IT" altLang="it-IT" sz="2400"/>
              <a:t> </a:t>
            </a:r>
            <a:r>
              <a:rPr lang="it-IT" altLang="it-IT" sz="2400" err="1"/>
              <a:t>but</a:t>
            </a:r>
            <a:r>
              <a:rPr lang="it-IT" altLang="it-IT" sz="2400"/>
              <a:t> </a:t>
            </a:r>
            <a:r>
              <a:rPr lang="it-IT" altLang="it-IT" sz="2400" err="1"/>
              <a:t>not</a:t>
            </a:r>
            <a:r>
              <a:rPr lang="it-IT" altLang="it-IT" sz="2400"/>
              <a:t> limited to, images, </a:t>
            </a:r>
            <a:r>
              <a:rPr lang="it-IT" altLang="it-IT" sz="2400" err="1"/>
              <a:t>photos</a:t>
            </a:r>
            <a:r>
              <a:rPr lang="it-IT" altLang="it-IT" sz="2400"/>
              <a:t>, </a:t>
            </a:r>
            <a:r>
              <a:rPr lang="it-IT" altLang="it-IT" sz="2400" err="1"/>
              <a:t>animations</a:t>
            </a:r>
            <a:r>
              <a:rPr lang="it-IT" altLang="it-IT" sz="2400"/>
              <a:t>, </a:t>
            </a:r>
            <a:r>
              <a:rPr lang="it-IT" altLang="it-IT" sz="2400" err="1"/>
              <a:t>videos</a:t>
            </a:r>
            <a:r>
              <a:rPr lang="it-IT" altLang="it-IT" sz="2400"/>
              <a:t>, sounds, music, and text (</a:t>
            </a:r>
            <a:r>
              <a:rPr lang="it-IT" altLang="it-IT" sz="2400" err="1"/>
              <a:t>hereby</a:t>
            </a:r>
            <a:r>
              <a:rPr lang="it-IT" altLang="it-IT" sz="2400"/>
              <a:t> </a:t>
            </a:r>
            <a:r>
              <a:rPr lang="it-IT" altLang="it-IT" sz="2400" err="1"/>
              <a:t>referred</a:t>
            </a:r>
            <a:r>
              <a:rPr lang="it-IT" altLang="it-IT" sz="2400"/>
              <a:t> to </a:t>
            </a:r>
            <a:r>
              <a:rPr lang="it-IT" altLang="it-IT" sz="2400" err="1"/>
              <a:t>as</a:t>
            </a:r>
            <a:r>
              <a:rPr lang="it-IT" altLang="it-IT" sz="2400"/>
              <a:t> “</a:t>
            </a:r>
            <a:r>
              <a:rPr lang="it-IT" altLang="it-IT" sz="2400" err="1"/>
              <a:t>material</a:t>
            </a:r>
            <a:r>
              <a:rPr lang="it-IT" altLang="it-IT" sz="2400"/>
              <a:t>”) are </a:t>
            </a:r>
            <a:r>
              <a:rPr lang="it-IT" altLang="it-IT" sz="2400" err="1"/>
              <a:t>protected</a:t>
            </a:r>
            <a:r>
              <a:rPr lang="it-IT" altLang="it-IT" sz="2400"/>
              <a:t> by copyright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with the </a:t>
            </a:r>
            <a:r>
              <a:rPr lang="it-IT" altLang="it-IT" sz="2400" err="1"/>
              <a:t>exception</a:t>
            </a:r>
            <a:r>
              <a:rPr lang="it-IT" altLang="it-IT" sz="2400"/>
              <a:t> of some multimedia </a:t>
            </a:r>
            <a:r>
              <a:rPr lang="it-IT" altLang="it-IT" sz="2400" err="1"/>
              <a:t>elements</a:t>
            </a:r>
            <a:r>
              <a:rPr lang="it-IT" altLang="it-IT" sz="2400"/>
              <a:t> </a:t>
            </a:r>
            <a:r>
              <a:rPr lang="it-IT" altLang="it-IT" sz="2400" err="1"/>
              <a:t>licensed</a:t>
            </a:r>
            <a:r>
              <a:rPr lang="it-IT" altLang="it-IT" sz="2400"/>
              <a:t> by </a:t>
            </a:r>
            <a:r>
              <a:rPr lang="it-IT" altLang="it-IT" sz="2400" err="1"/>
              <a:t>other</a:t>
            </a:r>
            <a:r>
              <a:rPr lang="it-IT" altLang="it-IT" sz="2400"/>
              <a:t> </a:t>
            </a:r>
            <a:r>
              <a:rPr lang="it-IT" altLang="it-IT" sz="2400" err="1"/>
              <a:t>organizations</a:t>
            </a:r>
            <a:r>
              <a:rPr lang="it-IT" altLang="it-IT" sz="2400"/>
              <a:t>,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property</a:t>
            </a:r>
            <a:r>
              <a:rPr lang="it-IT" altLang="it-IT" sz="2400"/>
              <a:t> of the </a:t>
            </a:r>
            <a:r>
              <a:rPr lang="it-IT" altLang="it-IT" sz="2400" err="1"/>
              <a:t>authors</a:t>
            </a:r>
            <a:r>
              <a:rPr lang="it-IT" altLang="it-IT" sz="2400"/>
              <a:t> and/or </a:t>
            </a:r>
            <a:r>
              <a:rPr lang="it-IT" altLang="it-IT" sz="2400" err="1"/>
              <a:t>organizations</a:t>
            </a:r>
            <a:r>
              <a:rPr lang="it-IT" altLang="it-IT" sz="2400"/>
              <a:t> </a:t>
            </a:r>
            <a:r>
              <a:rPr lang="it-IT" altLang="it-IT" sz="2400" err="1"/>
              <a:t>appearing</a:t>
            </a:r>
            <a:r>
              <a:rPr lang="it-IT" altLang="it-IT" sz="2400"/>
              <a:t> in the first slide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parts, can be </a:t>
            </a:r>
            <a:r>
              <a:rPr lang="it-IT" altLang="it-IT" sz="2400" err="1"/>
              <a:t>reproduced</a:t>
            </a:r>
            <a:r>
              <a:rPr lang="it-IT" altLang="it-IT" sz="2400"/>
              <a:t> and </a:t>
            </a:r>
            <a:r>
              <a:rPr lang="it-IT" altLang="it-IT" sz="2400" err="1"/>
              <a:t>used</a:t>
            </a:r>
            <a:r>
              <a:rPr lang="it-IT" altLang="it-IT" sz="2400"/>
              <a:t> for </a:t>
            </a:r>
            <a:r>
              <a:rPr lang="it-IT" altLang="it-IT" sz="2400" err="1"/>
              <a:t>didactical</a:t>
            </a:r>
            <a:r>
              <a:rPr lang="it-IT" altLang="it-IT" sz="2400"/>
              <a:t> </a:t>
            </a:r>
            <a:r>
              <a:rPr lang="it-IT" altLang="it-IT" sz="2400" err="1"/>
              <a:t>purposes</a:t>
            </a:r>
            <a:r>
              <a:rPr lang="it-IT" altLang="it-IT" sz="2400"/>
              <a:t> </a:t>
            </a:r>
            <a:r>
              <a:rPr lang="it-IT" altLang="it-IT" sz="2400" err="1"/>
              <a:t>within</a:t>
            </a:r>
            <a:r>
              <a:rPr lang="it-IT" altLang="it-IT" sz="2400"/>
              <a:t> </a:t>
            </a:r>
            <a:r>
              <a:rPr lang="it-IT" altLang="it-IT" sz="2400" err="1"/>
              <a:t>universities</a:t>
            </a:r>
            <a:r>
              <a:rPr lang="it-IT" altLang="it-IT" sz="2400"/>
              <a:t> and schools, </a:t>
            </a:r>
            <a:r>
              <a:rPr lang="it-IT" altLang="it-IT" sz="2400" err="1"/>
              <a:t>provided</a:t>
            </a:r>
            <a:r>
              <a:rPr lang="it-IT" altLang="it-IT" sz="2400"/>
              <a:t> </a:t>
            </a:r>
            <a:r>
              <a:rPr lang="it-IT" altLang="it-IT" sz="2400" err="1"/>
              <a:t>that</a:t>
            </a:r>
            <a:r>
              <a:rPr lang="it-IT" altLang="it-IT" sz="2400"/>
              <a:t>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happens</a:t>
            </a:r>
            <a:r>
              <a:rPr lang="it-IT" altLang="it-IT" sz="2400"/>
              <a:t> for non-profit </a:t>
            </a:r>
            <a:r>
              <a:rPr lang="it-IT" altLang="it-IT" sz="2400" err="1"/>
              <a:t>purposes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 err="1"/>
              <a:t>any</a:t>
            </a:r>
            <a:r>
              <a:rPr lang="it-IT" altLang="it-IT" sz="2400"/>
              <a:t> </a:t>
            </a:r>
            <a:r>
              <a:rPr lang="it-IT" altLang="it-IT" sz="2400" err="1"/>
              <a:t>other</a:t>
            </a:r>
            <a:r>
              <a:rPr lang="it-IT" altLang="it-IT" sz="2400"/>
              <a:t> use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prohibited</a:t>
            </a:r>
            <a:r>
              <a:rPr lang="it-IT" altLang="it-IT" sz="2400"/>
              <a:t>, </a:t>
            </a:r>
            <a:r>
              <a:rPr lang="it-IT" altLang="it-IT" sz="2400" err="1"/>
              <a:t>unless</a:t>
            </a:r>
            <a:r>
              <a:rPr lang="it-IT" altLang="it-IT" sz="2400"/>
              <a:t> </a:t>
            </a:r>
            <a:r>
              <a:rPr lang="it-IT" altLang="it-IT" sz="2400" err="1"/>
              <a:t>explicitly</a:t>
            </a:r>
            <a:r>
              <a:rPr lang="it-IT" altLang="it-IT" sz="2400"/>
              <a:t> </a:t>
            </a:r>
            <a:r>
              <a:rPr lang="it-IT" altLang="it-IT" sz="2400" err="1"/>
              <a:t>authorized</a:t>
            </a:r>
            <a:r>
              <a:rPr lang="it-IT" altLang="it-IT" sz="2400"/>
              <a:t> by the </a:t>
            </a:r>
            <a:r>
              <a:rPr lang="it-IT" altLang="it-IT" sz="2400" err="1"/>
              <a:t>authors</a:t>
            </a:r>
            <a:r>
              <a:rPr lang="it-IT" altLang="it-IT" sz="2400"/>
              <a:t> on the </a:t>
            </a:r>
            <a:r>
              <a:rPr lang="it-IT" altLang="it-IT" sz="2400" err="1"/>
              <a:t>basis</a:t>
            </a:r>
            <a:r>
              <a:rPr lang="it-IT" altLang="it-IT" sz="2400"/>
              <a:t> of an explicit agreement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copyright </a:t>
            </a:r>
            <a:r>
              <a:rPr lang="it-IT" altLang="it-IT" sz="2400" err="1"/>
              <a:t>notice</a:t>
            </a:r>
            <a:r>
              <a:rPr lang="it-IT" altLang="it-IT" sz="2400"/>
              <a:t> must </a:t>
            </a:r>
            <a:r>
              <a:rPr lang="it-IT" altLang="it-IT" sz="2400" err="1"/>
              <a:t>always</a:t>
            </a:r>
            <a:r>
              <a:rPr lang="it-IT" altLang="it-IT" sz="2400"/>
              <a:t> be </a:t>
            </a:r>
            <a:r>
              <a:rPr lang="it-IT" altLang="it-IT" sz="2400" err="1"/>
              <a:t>redistributed</a:t>
            </a:r>
            <a:r>
              <a:rPr lang="it-IT" altLang="it-IT" sz="2400"/>
              <a:t> </a:t>
            </a:r>
            <a:r>
              <a:rPr lang="it-IT" altLang="it-IT" sz="2400" err="1"/>
              <a:t>together</a:t>
            </a:r>
            <a:r>
              <a:rPr lang="it-IT" altLang="it-IT" sz="2400"/>
              <a:t> with the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</a:t>
            </a:r>
            <a:r>
              <a:rPr lang="it-IT" altLang="it-IT" sz="2400" err="1"/>
              <a:t>portions</a:t>
            </a:r>
            <a:endParaRPr lang="en-US" altLang="it-IT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it-IT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3BA5A6A0-AF9F-63E5-556F-E01DF73D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components</a:t>
            </a:r>
            <a:endParaRPr lang="en-US" altLang="it-IT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17353E5-4A59-F15A-ED20-30C1D1692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data </a:t>
            </a:r>
            <a:r>
              <a:rPr lang="en-GB" altLang="it-IT" err="1"/>
              <a:t>center</a:t>
            </a:r>
            <a:r>
              <a:rPr lang="en-GB" altLang="it-IT"/>
              <a:t> nodes can be connected by using two network component types </a:t>
            </a:r>
          </a:p>
          <a:p>
            <a:pPr lvl="1"/>
            <a:r>
              <a:rPr lang="en-GB" altLang="it-IT"/>
              <a:t>specialized hardware</a:t>
            </a:r>
          </a:p>
          <a:p>
            <a:pPr lvl="2"/>
            <a:r>
              <a:rPr lang="en-GB" altLang="it-IT"/>
              <a:t>proprietary hardware that can scale to clusters of thousands of nodes with high bandwidth</a:t>
            </a:r>
          </a:p>
          <a:p>
            <a:pPr lvl="3"/>
            <a:r>
              <a:rPr lang="en-GB" altLang="it-IT"/>
              <a:t>e.g., Google Jupiter and InfiniBand switches</a:t>
            </a:r>
          </a:p>
          <a:p>
            <a:pPr lvl="2"/>
            <a:r>
              <a:rPr lang="en-GB" altLang="it-IT"/>
              <a:t>expensive option</a:t>
            </a:r>
          </a:p>
          <a:p>
            <a:pPr lvl="1"/>
            <a:r>
              <a:rPr lang="en-GB" altLang="it-IT"/>
              <a:t>commodity switches and routers </a:t>
            </a:r>
          </a:p>
          <a:p>
            <a:pPr lvl="2"/>
            <a:r>
              <a:rPr lang="en-GB" altLang="it-IT"/>
              <a:t>cheap option</a:t>
            </a:r>
          </a:p>
          <a:p>
            <a:pPr lvl="2"/>
            <a:r>
              <a:rPr lang="en-GB" altLang="it-IT"/>
              <a:t>widely adopted, this is the option we consider in the following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0E4D800-8496-6B7E-ACF2-D9B9DE408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topology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64D646-9F7E-BD19-0B9C-DE1C56ABD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scalability</a:t>
            </a:r>
          </a:p>
          <a:p>
            <a:pPr lvl="1"/>
            <a:r>
              <a:rPr lang="en-US" altLang="it-IT"/>
              <a:t>it should be possible to expand the data center</a:t>
            </a:r>
          </a:p>
          <a:p>
            <a:pPr lvl="1"/>
            <a:r>
              <a:rPr lang="en-US" altLang="it-IT"/>
              <a:t>in other words, it must be possible to buy and deploy hardware similar to the one already deployed</a:t>
            </a:r>
          </a:p>
          <a:p>
            <a:r>
              <a:rPr lang="en-US" altLang="it-IT"/>
              <a:t>bandwidth</a:t>
            </a:r>
          </a:p>
          <a:p>
            <a:pPr lvl="1"/>
            <a:r>
              <a:rPr lang="en-US" altLang="it-IT"/>
              <a:t>hosts in the fabric should communicate with each other using the full bandwidth of their NICs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1B820ECB-2306-9D6A-DA5F-B2B2B8EAD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topologies</a:t>
            </a:r>
            <a:endParaRPr lang="en-US" altLang="it-IT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E7F9A53-4B28-A421-25D4-9BA84E5A1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several</a:t>
            </a:r>
            <a:r>
              <a:rPr lang="it-IT" altLang="it-IT"/>
              <a:t> </a:t>
            </a:r>
            <a:r>
              <a:rPr lang="it-IT" altLang="it-IT" err="1"/>
              <a:t>topologies</a:t>
            </a:r>
            <a:r>
              <a:rPr lang="it-IT" altLang="it-IT"/>
              <a:t> </a:t>
            </a:r>
            <a:r>
              <a:rPr lang="it-IT" altLang="it-IT" err="1"/>
              <a:t>have</a:t>
            </a:r>
            <a:r>
              <a:rPr lang="it-IT" altLang="it-IT"/>
              <a:t> </a:t>
            </a:r>
            <a:r>
              <a:rPr lang="it-IT" altLang="it-IT" err="1"/>
              <a:t>been</a:t>
            </a:r>
            <a:r>
              <a:rPr lang="it-IT" altLang="it-IT"/>
              <a:t> </a:t>
            </a:r>
            <a:r>
              <a:rPr lang="it-IT" altLang="it-IT" err="1"/>
              <a:t>proposed</a:t>
            </a:r>
            <a:endParaRPr lang="it-IT" altLang="it-IT"/>
          </a:p>
          <a:p>
            <a:pPr lvl="1"/>
            <a:r>
              <a:rPr lang="it-IT" altLang="it-IT" err="1"/>
              <a:t>Clos</a:t>
            </a:r>
            <a:endParaRPr lang="it-IT" altLang="it-IT"/>
          </a:p>
          <a:p>
            <a:pPr lvl="1"/>
            <a:r>
              <a:rPr lang="it-IT" altLang="it-IT" u="sng" err="1"/>
              <a:t>Fat-Tree</a:t>
            </a:r>
            <a:endParaRPr lang="it-IT" altLang="it-IT" u="sng"/>
          </a:p>
          <a:p>
            <a:pPr lvl="1"/>
            <a:r>
              <a:rPr lang="it-IT" altLang="it-IT"/>
              <a:t>VL2</a:t>
            </a:r>
          </a:p>
          <a:p>
            <a:pPr lvl="1"/>
            <a:r>
              <a:rPr lang="it-IT" altLang="it-IT" err="1"/>
              <a:t>Jellyfish</a:t>
            </a:r>
            <a:endParaRPr lang="it-IT" altLang="it-IT"/>
          </a:p>
          <a:p>
            <a:pPr lvl="1"/>
            <a:r>
              <a:rPr lang="it-IT" altLang="it-IT" err="1"/>
              <a:t>Xpander</a:t>
            </a:r>
            <a:endParaRPr lang="it-IT" altLang="it-IT"/>
          </a:p>
          <a:p>
            <a:pPr lvl="1"/>
            <a:r>
              <a:rPr lang="it-IT" altLang="it-IT" err="1"/>
              <a:t>DCell</a:t>
            </a:r>
            <a:endParaRPr lang="it-IT" altLang="it-IT"/>
          </a:p>
          <a:p>
            <a:pPr lvl="1"/>
            <a:r>
              <a:rPr lang="it-IT" altLang="it-IT"/>
              <a:t>...</a:t>
            </a:r>
          </a:p>
          <a:p>
            <a:endParaRPr lang="en-US" alt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1782-6B72-89B6-9B1A-AA84F9ED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Clos</a:t>
            </a:r>
            <a:r>
              <a:rPr lang="it-IT"/>
              <a:t> </a:t>
            </a:r>
            <a:r>
              <a:rPr lang="it-IT" err="1"/>
              <a:t>topology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55F4-A42D-C1F3-9C59-1BE4A9D0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3200"/>
              <a:t>invented by Edson Erwin in 1938 to address scalability issues in telephone networking</a:t>
            </a:r>
          </a:p>
          <a:p>
            <a:pPr lvl="1"/>
            <a:r>
              <a:rPr lang="en-GB" altLang="it-IT" sz="2800"/>
              <a:t>formalized by Charles Clos in 1953</a:t>
            </a:r>
          </a:p>
          <a:p>
            <a:r>
              <a:rPr lang="en-GB" altLang="it-IT" sz="3200"/>
              <a:t>the original problem was allowing N contemporary connections from N input lines to N output lines without using a single crossbar switch</a:t>
            </a:r>
          </a:p>
          <a:p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5069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15BC427-0403-8654-702F-B3FAE73A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topology</a:t>
            </a:r>
            <a:endParaRPr lang="en-US" altLang="it-IT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9FD4376-1C6C-6312-1C86-1F36BC224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Fat-Trees were originally introduced by Charles </a:t>
            </a:r>
            <a:r>
              <a:rPr lang="en-US" altLang="it-IT" err="1"/>
              <a:t>Leiserson</a:t>
            </a:r>
            <a:r>
              <a:rPr lang="en-US" altLang="it-IT"/>
              <a:t> in 1985</a:t>
            </a:r>
          </a:p>
          <a:p>
            <a:pPr>
              <a:lnSpc>
                <a:spcPct val="90000"/>
              </a:lnSpc>
            </a:pPr>
            <a:r>
              <a:rPr lang="en-US" altLang="it-IT"/>
              <a:t>the Fat-Tree is a special case of a Clos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 Fat-Tree architectures today consist of three level of nodes (switches/routers)</a:t>
            </a:r>
          </a:p>
          <a:p>
            <a:pPr>
              <a:lnSpc>
                <a:spcPct val="90000"/>
              </a:lnSpc>
            </a:pPr>
            <a:r>
              <a:rPr lang="en-US" altLang="it-IT"/>
              <a:t>high redundancy</a:t>
            </a:r>
          </a:p>
          <a:p>
            <a:pPr>
              <a:lnSpc>
                <a:spcPct val="90000"/>
              </a:lnSpc>
            </a:pPr>
            <a:r>
              <a:rPr lang="en-US" altLang="it-IT"/>
              <a:t>constant </a:t>
            </a:r>
            <a:r>
              <a:rPr lang="en-US" altLang="it-IT" i="1"/>
              <a:t>bisection</a:t>
            </a:r>
            <a:r>
              <a:rPr lang="en-US" altLang="it-IT"/>
              <a:t> of the available bandwidth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typically, nodes have the same characteristics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easier to stock spare </a:t>
            </a:r>
            <a:r>
              <a:rPr lang="en-US" altLang="it-IT" err="1"/>
              <a:t>equipments</a:t>
            </a:r>
            <a:endParaRPr lang="en-US" altLang="it-IT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47272B0-D430-9981-E3FE-7B2A80E73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parameters</a:t>
            </a:r>
            <a:endParaRPr lang="en-US" altLang="it-IT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37DA8B4-3787-96E2-C633-5084BB08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the Fat-Tree is a modular topology</a:t>
            </a:r>
          </a:p>
          <a:p>
            <a:pPr>
              <a:lnSpc>
                <a:spcPct val="90000"/>
              </a:lnSpc>
            </a:pPr>
            <a:r>
              <a:rPr lang="en-GB" altLang="it-IT"/>
              <a:t>two parameters define a Fat-Tree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radix</a:t>
            </a:r>
            <a:r>
              <a:rPr lang="en-GB" altLang="it-IT"/>
              <a:t> of the nodes (even number, denoted by 2K)</a:t>
            </a:r>
          </a:p>
          <a:p>
            <a:pPr lvl="2">
              <a:lnSpc>
                <a:spcPct val="90000"/>
              </a:lnSpc>
            </a:pPr>
            <a:r>
              <a:rPr lang="en-GB" altLang="it-IT"/>
              <a:t>number of available ports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redundancy factor </a:t>
            </a:r>
            <a:r>
              <a:rPr lang="en-GB" altLang="it-IT"/>
              <a:t>(denoted by R)</a:t>
            </a:r>
          </a:p>
          <a:p>
            <a:pPr>
              <a:lnSpc>
                <a:spcPct val="90000"/>
              </a:lnSpc>
            </a:pPr>
            <a:r>
              <a:rPr lang="en-GB" altLang="it-IT"/>
              <a:t>usually, if the radix of a node is 2K it has K connections towards the north and K connections towards the south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different choices are possible, but not considered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4D54D86-1F19-53E8-054B-BB96BF6F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Fat-Tree nodes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FF0AEB-8252-B59D-158E-241B55BD0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sz="2800"/>
              <a:t>Leaf</a:t>
            </a:r>
          </a:p>
          <a:p>
            <a:pPr lvl="1"/>
            <a:r>
              <a:rPr lang="en-US" altLang="it-IT" sz="2400"/>
              <a:t>node connected to the server farm</a:t>
            </a:r>
          </a:p>
          <a:p>
            <a:r>
              <a:rPr lang="en-US" altLang="it-IT" sz="2800"/>
              <a:t>Spine</a:t>
            </a:r>
          </a:p>
          <a:p>
            <a:pPr lvl="1"/>
            <a:r>
              <a:rPr lang="en-US" altLang="it-IT" sz="2400"/>
              <a:t>node north of Leaves and south of </a:t>
            </a:r>
            <a:r>
              <a:rPr lang="en-US" altLang="it-IT" sz="2400" err="1"/>
              <a:t>ToF</a:t>
            </a:r>
            <a:r>
              <a:rPr lang="en-US" altLang="it-IT" sz="2400"/>
              <a:t> nodes</a:t>
            </a:r>
          </a:p>
          <a:p>
            <a:r>
              <a:rPr lang="en-US" altLang="it-IT" sz="2800"/>
              <a:t>Point of Delivery (</a:t>
            </a:r>
            <a:r>
              <a:rPr lang="en-US" altLang="it-IT" sz="2800" err="1"/>
              <a:t>PoD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fully interconnected Leaves and Spines</a:t>
            </a:r>
          </a:p>
          <a:p>
            <a:r>
              <a:rPr lang="en-US" altLang="it-IT" sz="2800"/>
              <a:t>Top of Fabric (</a:t>
            </a:r>
            <a:r>
              <a:rPr lang="en-US" altLang="it-IT" sz="2800" err="1"/>
              <a:t>ToF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top nodes that provide inter-</a:t>
            </a:r>
            <a:r>
              <a:rPr lang="en-US" altLang="it-IT" sz="2400" err="1"/>
              <a:t>PoD</a:t>
            </a:r>
            <a:r>
              <a:rPr lang="en-US" altLang="it-IT" sz="2400"/>
              <a:t>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 </a:t>
            </a:r>
            <a:r>
              <a:rPr lang="it-IT" altLang="it-IT" err="1"/>
              <a:t>example</a:t>
            </a:r>
            <a:r>
              <a:rPr lang="it-IT" altLang="it-IT"/>
              <a:t> of </a:t>
            </a:r>
            <a:r>
              <a:rPr lang="it-IT" altLang="it-IT" err="1"/>
              <a:t>Fat-Tree</a:t>
            </a:r>
            <a:r>
              <a:rPr lang="it-IT" altLang="it-IT"/>
              <a:t>: FT(K=2,R=2)</a:t>
            </a:r>
            <a:endParaRPr lang="en-US" altLang="it-IT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57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558288" y="2371111"/>
            <a:ext cx="1124758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3" name="AutoShape 35">
            <a:extLst>
              <a:ext uri="{FF2B5EF4-FFF2-40B4-BE49-F238E27FC236}">
                <a16:creationId xmlns:a16="http://schemas.microsoft.com/office/drawing/2014/main" id="{71A873CB-00FE-5E9A-7764-982C2D369C02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558288" y="2371111"/>
            <a:ext cx="2267880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4" name="Text Box 36">
            <a:extLst>
              <a:ext uri="{FF2B5EF4-FFF2-40B4-BE49-F238E27FC236}">
                <a16:creationId xmlns:a16="http://schemas.microsoft.com/office/drawing/2014/main" id="{BCFB8956-6246-4847-6CFE-780AA787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646" y="1901002"/>
            <a:ext cx="2447826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ToF</a:t>
            </a:r>
            <a:r>
              <a:rPr lang="it-IT" altLang="it-IT"/>
              <a:t> (</a:t>
            </a:r>
            <a:r>
              <a:rPr lang="it-IT" altLang="it-IT" sz="1800"/>
              <a:t>Top of </a:t>
            </a:r>
            <a:r>
              <a:rPr lang="it-IT" altLang="it-IT" sz="1800" err="1"/>
              <a:t>Fabric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05" name="Text Box 37">
            <a:extLst>
              <a:ext uri="{FF2B5EF4-FFF2-40B4-BE49-F238E27FC236}">
                <a16:creationId xmlns:a16="http://schemas.microsoft.com/office/drawing/2014/main" id="{7B5BF452-B001-7954-FE3C-B837087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78" y="5451042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Leaf</a:t>
            </a:r>
            <a:endParaRPr lang="en-US" altLang="it-IT"/>
          </a:p>
        </p:txBody>
      </p: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396801" y="2371111"/>
            <a:ext cx="1161486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0" name="Text Box 42">
            <a:extLst>
              <a:ext uri="{FF2B5EF4-FFF2-40B4-BE49-F238E27FC236}">
                <a16:creationId xmlns:a16="http://schemas.microsoft.com/office/drawing/2014/main" id="{6C2B0310-F0B5-3396-9CB8-F971A205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6" y="2869934"/>
            <a:ext cx="774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/>
              <a:t>Spine</a:t>
            </a:r>
            <a:endParaRPr lang="en-US" altLang="it-IT"/>
          </a:p>
        </p:txBody>
      </p: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539924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396801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826168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683046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5" name="Line 67">
            <a:extLst>
              <a:ext uri="{FF2B5EF4-FFF2-40B4-BE49-F238E27FC236}">
                <a16:creationId xmlns:a16="http://schemas.microsoft.com/office/drawing/2014/main" id="{E6E2F4FD-C048-50F0-99D3-F89B9B8AA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1532" y="3239266"/>
            <a:ext cx="355438" cy="43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2036" name="Line 68">
            <a:extLst>
              <a:ext uri="{FF2B5EF4-FFF2-40B4-BE49-F238E27FC236}">
                <a16:creationId xmlns:a16="http://schemas.microsoft.com/office/drawing/2014/main" id="{1D98192D-F664-9316-FC8E-A5E60C213B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240" y="5248033"/>
            <a:ext cx="351730" cy="278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7" name="Line 69">
            <a:extLst>
              <a:ext uri="{FF2B5EF4-FFF2-40B4-BE49-F238E27FC236}">
                <a16:creationId xmlns:a16="http://schemas.microsoft.com/office/drawing/2014/main" id="{D661CB24-C5ED-D263-8DDC-119D0EB3A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2929" y="2092700"/>
            <a:ext cx="5275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8" name="Text Box 70">
            <a:extLst>
              <a:ext uri="{FF2B5EF4-FFF2-40B4-BE49-F238E27FC236}">
                <a16:creationId xmlns:a16="http://schemas.microsoft.com/office/drawing/2014/main" id="{E8AAC352-6035-57AD-C806-B5B86E4A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234" y="1915792"/>
            <a:ext cx="2249606" cy="44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aggregation</a:t>
            </a:r>
            <a:r>
              <a:rPr lang="it-IT" altLang="it-IT"/>
              <a:t> </a:t>
            </a:r>
            <a:r>
              <a:rPr lang="it-IT" altLang="it-IT" err="1"/>
              <a:t>layer</a:t>
            </a:r>
            <a:endParaRPr lang="en-US" altLang="it-IT"/>
          </a:p>
        </p:txBody>
      </p: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33453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158672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477659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301794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20781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44491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763903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588038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5" name="Text Box 87">
            <a:extLst>
              <a:ext uri="{FF2B5EF4-FFF2-40B4-BE49-F238E27FC236}">
                <a16:creationId xmlns:a16="http://schemas.microsoft.com/office/drawing/2014/main" id="{B5B5ECA7-E90C-D2F5-2DF3-52743A64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" y="4223709"/>
            <a:ext cx="3184168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altLang="it-IT" err="1"/>
              <a:t>PoD</a:t>
            </a:r>
            <a:r>
              <a:rPr lang="it-IT" altLang="it-IT"/>
              <a:t> (</a:t>
            </a:r>
            <a:r>
              <a:rPr lang="it-IT" altLang="it-IT" sz="1800"/>
              <a:t>Point of Delivery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630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635461" y="2371111"/>
            <a:ext cx="47585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4" name="AutoShape 96">
            <a:extLst>
              <a:ext uri="{FF2B5EF4-FFF2-40B4-BE49-F238E27FC236}">
                <a16:creationId xmlns:a16="http://schemas.microsoft.com/office/drawing/2014/main" id="{0F0ADA77-AE24-2AEE-E3D4-C973B0D980C1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539924" y="2371111"/>
            <a:ext cx="18364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5" name="AutoShape 97">
            <a:extLst>
              <a:ext uri="{FF2B5EF4-FFF2-40B4-BE49-F238E27FC236}">
                <a16:creationId xmlns:a16="http://schemas.microsoft.com/office/drawing/2014/main" id="{BEE1C0D7-EADC-0AA4-3AAB-93E19C5B5F07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635461" y="2371111"/>
            <a:ext cx="119070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396801" y="2371111"/>
            <a:ext cx="2238659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3993778" y="3534212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39720" y="3540124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Line 67">
            <a:extLst>
              <a:ext uri="{FF2B5EF4-FFF2-40B4-BE49-F238E27FC236}">
                <a16:creationId xmlns:a16="http://schemas.microsoft.com/office/drawing/2014/main" id="{F7F552AF-582C-D286-46C5-CBB6CF1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293" y="4412796"/>
            <a:ext cx="989846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092932" y="1752600"/>
            <a:ext cx="1985810" cy="81222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AutoShape 96">
            <a:extLst>
              <a:ext uri="{FF2B5EF4-FFF2-40B4-BE49-F238E27FC236}">
                <a16:creationId xmlns:a16="http://schemas.microsoft.com/office/drawing/2014/main" id="{9F93807A-38A7-65CF-84F5-30C79C9C1219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539924" y="2371111"/>
            <a:ext cx="109553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70">
            <a:extLst>
              <a:ext uri="{FF2B5EF4-FFF2-40B4-BE49-F238E27FC236}">
                <a16:creationId xmlns:a16="http://schemas.microsoft.com/office/drawing/2014/main" id="{6FAD6DBA-FA80-F11D-F586-7FAE98143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8" y="5704623"/>
            <a:ext cx="4191569" cy="44980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431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nimBg="1"/>
      <p:bldP spid="211992" grpId="0" animBg="1"/>
      <p:bldP spid="211993" grpId="0" animBg="1"/>
      <p:bldP spid="211994" grpId="0" animBg="1"/>
      <p:bldP spid="212004" grpId="0"/>
      <p:bldP spid="212005" grpId="0"/>
      <p:bldP spid="212006" grpId="0" animBg="1"/>
      <p:bldP spid="212010" grpId="0"/>
      <p:bldP spid="212011" grpId="0" animBg="1"/>
      <p:bldP spid="212012" grpId="0" animBg="1"/>
      <p:bldP spid="212013" grpId="0" animBg="1"/>
      <p:bldP spid="212017" grpId="0" animBg="1"/>
      <p:bldP spid="212035" grpId="0" animBg="1"/>
      <p:bldP spid="212036" grpId="0" animBg="1"/>
      <p:bldP spid="212037" grpId="0" animBg="1"/>
      <p:bldP spid="212038" grpId="0"/>
      <p:bldP spid="212039" grpId="0" animBg="1"/>
      <p:bldP spid="212040" grpId="0" animBg="1"/>
      <p:bldP spid="212041" grpId="0" animBg="1"/>
      <p:bldP spid="212042" grpId="0" animBg="1"/>
      <p:bldP spid="212043" grpId="0" animBg="1"/>
      <p:bldP spid="212044" grpId="0" animBg="1"/>
      <p:bldP spid="212045" grpId="0" animBg="1"/>
      <p:bldP spid="212046" grpId="0" animBg="1"/>
      <p:bldP spid="212055" grpId="0"/>
      <p:bldP spid="212059" grpId="0" animBg="1"/>
      <p:bldP spid="2" grpId="0" animBg="1"/>
      <p:bldP spid="109" grpId="0" animBg="1"/>
      <p:bldP spid="112" grpId="0" animBg="1"/>
      <p:bldP spid="113" grpId="0" animBg="1"/>
      <p:bldP spid="1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redundancy factor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E548-FAE8-6EF0-6595-C5869862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number of links between a ToF node and a PoD</a:t>
            </a:r>
          </a:p>
          <a:p>
            <a:r>
              <a:rPr lang="en-IT"/>
              <a:t>allow to connect more PoDs reducing the redundancy</a:t>
            </a: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E1D47446-2600-BB31-0D3A-56CA1EB9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0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EB464517-5B63-78FF-1CBE-7C6B49902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12BDFDA0-714E-5C73-D6E8-6E60B13B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9" name="AutoShape 30">
            <a:extLst>
              <a:ext uri="{FF2B5EF4-FFF2-40B4-BE49-F238E27FC236}">
                <a16:creationId xmlns:a16="http://schemas.microsoft.com/office/drawing/2014/main" id="{3D0AF195-B08C-2487-1DBF-9F7FD2B4DC83}"/>
              </a:ext>
            </a:extLst>
          </p:cNvPr>
          <p:cNvCxnSpPr>
            <a:cxnSpLocks noChangeShapeType="1"/>
            <a:stCxn id="5" idx="4"/>
            <a:endCxn id="7" idx="0"/>
          </p:cNvCxnSpPr>
          <p:nvPr/>
        </p:nvCxnSpPr>
        <p:spPr bwMode="auto">
          <a:xfrm>
            <a:off x="2249436" y="3437012"/>
            <a:ext cx="84598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>
            <a:extLst>
              <a:ext uri="{FF2B5EF4-FFF2-40B4-BE49-F238E27FC236}">
                <a16:creationId xmlns:a16="http://schemas.microsoft.com/office/drawing/2014/main" id="{4CAF3D48-3FE1-4805-14EC-B4578C368289}"/>
              </a:ext>
            </a:extLst>
          </p:cNvPr>
          <p:cNvCxnSpPr>
            <a:cxnSpLocks noChangeShapeType="1"/>
            <a:stCxn id="5" idx="4"/>
            <a:endCxn id="8" idx="0"/>
          </p:cNvCxnSpPr>
          <p:nvPr/>
        </p:nvCxnSpPr>
        <p:spPr bwMode="auto">
          <a:xfrm>
            <a:off x="2249436" y="3437012"/>
            <a:ext cx="1705784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48D4B5B3-98E3-4A8F-64B7-079EC9BB7E74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flipH="1">
            <a:off x="1375824" y="3437012"/>
            <a:ext cx="873611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44">
            <a:extLst>
              <a:ext uri="{FF2B5EF4-FFF2-40B4-BE49-F238E27FC236}">
                <a16:creationId xmlns:a16="http://schemas.microsoft.com/office/drawing/2014/main" id="{16D53781-FED4-787B-A76E-01FCBDBA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" name="Oval 45">
            <a:extLst>
              <a:ext uri="{FF2B5EF4-FFF2-40B4-BE49-F238E27FC236}">
                <a16:creationId xmlns:a16="http://schemas.microsoft.com/office/drawing/2014/main" id="{BBB16EEC-8B88-86A5-5396-7BF0692B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4" name="AutoShape 55">
            <a:extLst>
              <a:ext uri="{FF2B5EF4-FFF2-40B4-BE49-F238E27FC236}">
                <a16:creationId xmlns:a16="http://schemas.microsoft.com/office/drawing/2014/main" id="{C588253F-AD19-F335-E107-5B5A8906C3DD}"/>
              </a:ext>
            </a:extLst>
          </p:cNvPr>
          <p:cNvCxnSpPr>
            <a:cxnSpLocks noChangeShapeType="1"/>
            <a:stCxn id="18" idx="0"/>
            <a:endCxn id="7" idx="4"/>
          </p:cNvCxnSpPr>
          <p:nvPr/>
        </p:nvCxnSpPr>
        <p:spPr bwMode="auto">
          <a:xfrm flipH="1"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6">
            <a:extLst>
              <a:ext uri="{FF2B5EF4-FFF2-40B4-BE49-F238E27FC236}">
                <a16:creationId xmlns:a16="http://schemas.microsoft.com/office/drawing/2014/main" id="{18C75734-06B3-C568-3000-346B1EDD9209}"/>
              </a:ext>
            </a:extLst>
          </p:cNvPr>
          <p:cNvCxnSpPr>
            <a:cxnSpLocks noChangeShapeType="1"/>
            <a:stCxn id="18" idx="0"/>
            <a:endCxn id="8" idx="4"/>
          </p:cNvCxnSpPr>
          <p:nvPr/>
        </p:nvCxnSpPr>
        <p:spPr bwMode="auto">
          <a:xfrm flipV="1">
            <a:off x="3955221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7">
            <a:extLst>
              <a:ext uri="{FF2B5EF4-FFF2-40B4-BE49-F238E27FC236}">
                <a16:creationId xmlns:a16="http://schemas.microsoft.com/office/drawing/2014/main" id="{4B0F5B26-3970-18B7-8609-FC3FE347D75E}"/>
              </a:ext>
            </a:extLst>
          </p:cNvPr>
          <p:cNvCxnSpPr>
            <a:cxnSpLocks noChangeShapeType="1"/>
            <a:stCxn id="17" idx="0"/>
            <a:endCxn id="7" idx="4"/>
          </p:cNvCxnSpPr>
          <p:nvPr/>
        </p:nvCxnSpPr>
        <p:spPr bwMode="auto">
          <a:xfrm flipV="1">
            <a:off x="3095422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8">
            <a:extLst>
              <a:ext uri="{FF2B5EF4-FFF2-40B4-BE49-F238E27FC236}">
                <a16:creationId xmlns:a16="http://schemas.microsoft.com/office/drawing/2014/main" id="{E9DE126A-436E-C4D2-39CD-336CA58C161C}"/>
              </a:ext>
            </a:extLst>
          </p:cNvPr>
          <p:cNvCxnSpPr>
            <a:cxnSpLocks noChangeShapeType="1"/>
            <a:stCxn id="17" idx="0"/>
            <a:endCxn id="8" idx="4"/>
          </p:cNvCxnSpPr>
          <p:nvPr/>
        </p:nvCxnSpPr>
        <p:spPr bwMode="auto">
          <a:xfrm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Line 75">
            <a:extLst>
              <a:ext uri="{FF2B5EF4-FFF2-40B4-BE49-F238E27FC236}">
                <a16:creationId xmlns:a16="http://schemas.microsoft.com/office/drawing/2014/main" id="{1D2FF65F-C663-BFF9-1886-1360DD9564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048590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7" name="Line 76">
            <a:extLst>
              <a:ext uri="{FF2B5EF4-FFF2-40B4-BE49-F238E27FC236}">
                <a16:creationId xmlns:a16="http://schemas.microsoft.com/office/drawing/2014/main" id="{438E6C09-B0D4-A5E0-97AD-20CC8BAE538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916313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3CF99E58-1EC5-FF04-BEE3-04C5A74EC6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908388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723CF532-F102-369C-049E-E70BCD49DF6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776111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0" name="Oval 91">
            <a:extLst>
              <a:ext uri="{FF2B5EF4-FFF2-40B4-BE49-F238E27FC236}">
                <a16:creationId xmlns:a16="http://schemas.microsoft.com/office/drawing/2014/main" id="{3CBE7033-61A5-E1A4-57B6-FC10E6F9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85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668CEF3E-D171-D4C5-C32E-F349E816141C}"/>
              </a:ext>
            </a:extLst>
          </p:cNvPr>
          <p:cNvCxnSpPr>
            <a:cxnSpLocks noChangeShapeType="1"/>
            <a:stCxn id="40" idx="4"/>
            <a:endCxn id="7" idx="0"/>
          </p:cNvCxnSpPr>
          <p:nvPr/>
        </p:nvCxnSpPr>
        <p:spPr bwMode="auto">
          <a:xfrm>
            <a:off x="3059631" y="3437012"/>
            <a:ext cx="35791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6">
            <a:extLst>
              <a:ext uri="{FF2B5EF4-FFF2-40B4-BE49-F238E27FC236}">
                <a16:creationId xmlns:a16="http://schemas.microsoft.com/office/drawing/2014/main" id="{ACEED517-D7BC-508D-6100-72B61A33861D}"/>
              </a:ext>
            </a:extLst>
          </p:cNvPr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2235624" y="3437012"/>
            <a:ext cx="13812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7">
            <a:extLst>
              <a:ext uri="{FF2B5EF4-FFF2-40B4-BE49-F238E27FC236}">
                <a16:creationId xmlns:a16="http://schemas.microsoft.com/office/drawing/2014/main" id="{ECED2F71-30E0-EB2F-2BDB-219D08F4CE80}"/>
              </a:ext>
            </a:extLst>
          </p:cNvPr>
          <p:cNvCxnSpPr>
            <a:cxnSpLocks noChangeShapeType="1"/>
            <a:stCxn id="40" idx="4"/>
            <a:endCxn id="8" idx="0"/>
          </p:cNvCxnSpPr>
          <p:nvPr/>
        </p:nvCxnSpPr>
        <p:spPr bwMode="auto">
          <a:xfrm>
            <a:off x="3059631" y="3437012"/>
            <a:ext cx="895589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8BBB5F08-D0B1-4F38-FB6C-91171C735827}"/>
              </a:ext>
            </a:extLst>
          </p:cNvPr>
          <p:cNvCxnSpPr>
            <a:cxnSpLocks noChangeShapeType="1"/>
            <a:stCxn id="40" idx="4"/>
            <a:endCxn id="13" idx="0"/>
          </p:cNvCxnSpPr>
          <p:nvPr/>
        </p:nvCxnSpPr>
        <p:spPr bwMode="auto">
          <a:xfrm flipH="1">
            <a:off x="1375824" y="3437012"/>
            <a:ext cx="168380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525DAD8-4731-6C94-A20D-52423D866772}"/>
              </a:ext>
            </a:extLst>
          </p:cNvPr>
          <p:cNvGrpSpPr/>
          <p:nvPr/>
        </p:nvGrpSpPr>
        <p:grpSpPr>
          <a:xfrm>
            <a:off x="1072691" y="4311837"/>
            <a:ext cx="1493624" cy="1498457"/>
            <a:chOff x="1072691" y="4311837"/>
            <a:chExt cx="1493624" cy="1498457"/>
          </a:xfrm>
        </p:grpSpPr>
        <p:sp>
          <p:nvSpPr>
            <p:cNvPr id="6" name="Oval 24">
              <a:extLst>
                <a:ext uri="{FF2B5EF4-FFF2-40B4-BE49-F238E27FC236}">
                  <a16:creationId xmlns:a16="http://schemas.microsoft.com/office/drawing/2014/main" id="{CB8F95DE-76B8-0AA7-AA35-01E30061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FA3673E-09CE-FAD2-22FE-29EBBCBE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12FC6A8-6DEB-F154-D387-D9E8F99B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" name="Oval 49">
              <a:extLst>
                <a:ext uri="{FF2B5EF4-FFF2-40B4-BE49-F238E27FC236}">
                  <a16:creationId xmlns:a16="http://schemas.microsoft.com/office/drawing/2014/main" id="{92E5970B-1438-EEA1-36B6-8DD877A0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0" name="AutoShape 51">
              <a:extLst>
                <a:ext uri="{FF2B5EF4-FFF2-40B4-BE49-F238E27FC236}">
                  <a16:creationId xmlns:a16="http://schemas.microsoft.com/office/drawing/2014/main" id="{527E96EC-BC14-434A-1341-2640999C2AE6}"/>
                </a:ext>
              </a:extLst>
            </p:cNvPr>
            <p:cNvCxnSpPr>
              <a:cxnSpLocks noChangeShapeType="1"/>
              <a:stCxn id="16" idx="0"/>
              <a:endCxn id="1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52">
              <a:extLst>
                <a:ext uri="{FF2B5EF4-FFF2-40B4-BE49-F238E27FC236}">
                  <a16:creationId xmlns:a16="http://schemas.microsoft.com/office/drawing/2014/main" id="{CE7D2C07-76A3-05BE-A24F-67BAF3D04231}"/>
                </a:ext>
              </a:extLst>
            </p:cNvPr>
            <p:cNvCxnSpPr>
              <a:cxnSpLocks noChangeShapeType="1"/>
              <a:stCxn id="16" idx="0"/>
              <a:endCxn id="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53">
              <a:extLst>
                <a:ext uri="{FF2B5EF4-FFF2-40B4-BE49-F238E27FC236}">
                  <a16:creationId xmlns:a16="http://schemas.microsoft.com/office/drawing/2014/main" id="{96919DDF-3BE2-AB57-75FD-B29823C6E137}"/>
                </a:ext>
              </a:extLst>
            </p:cNvPr>
            <p:cNvCxnSpPr>
              <a:cxnSpLocks noChangeShapeType="1"/>
              <a:stCxn id="19" idx="0"/>
              <a:endCxn id="1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54">
              <a:extLst>
                <a:ext uri="{FF2B5EF4-FFF2-40B4-BE49-F238E27FC236}">
                  <a16:creationId xmlns:a16="http://schemas.microsoft.com/office/drawing/2014/main" id="{26E5C70D-8675-05D0-6F3B-963A4F9F1CCE}"/>
                </a:ext>
              </a:extLst>
            </p:cNvPr>
            <p:cNvCxnSpPr>
              <a:cxnSpLocks noChangeShapeType="1"/>
              <a:stCxn id="19" idx="0"/>
              <a:endCxn id="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BE4E69B0-8055-7D6F-3CDA-2D76D6A338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FEE58BE5-3E69-D0F3-528B-1F6CC03F2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73">
              <a:extLst>
                <a:ext uri="{FF2B5EF4-FFF2-40B4-BE49-F238E27FC236}">
                  <a16:creationId xmlns:a16="http://schemas.microsoft.com/office/drawing/2014/main" id="{F6FB5F95-45DF-1FFC-7592-8127144C9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81921DFF-167A-1530-6193-C4ECD5409C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Rectangle: Rounded Corners 1">
              <a:extLst>
                <a:ext uri="{FF2B5EF4-FFF2-40B4-BE49-F238E27FC236}">
                  <a16:creationId xmlns:a16="http://schemas.microsoft.com/office/drawing/2014/main" id="{35C4B788-6FF0-0544-5902-5692EE317580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Rectangle: Rounded Corners 108">
            <a:extLst>
              <a:ext uri="{FF2B5EF4-FFF2-40B4-BE49-F238E27FC236}">
                <a16:creationId xmlns:a16="http://schemas.microsoft.com/office/drawing/2014/main" id="{14F0DF63-29B6-F712-04DB-252D44005CE8}"/>
              </a:ext>
            </a:extLst>
          </p:cNvPr>
          <p:cNvSpPr/>
          <p:nvPr/>
        </p:nvSpPr>
        <p:spPr>
          <a:xfrm>
            <a:off x="2761975" y="4316284"/>
            <a:ext cx="1493624" cy="144174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AutoShape 96">
            <a:extLst>
              <a:ext uri="{FF2B5EF4-FFF2-40B4-BE49-F238E27FC236}">
                <a16:creationId xmlns:a16="http://schemas.microsoft.com/office/drawing/2014/main" id="{02F2261D-7BE0-9925-DBA3-83B397628FFE}"/>
              </a:ext>
            </a:extLst>
          </p:cNvPr>
          <p:cNvCxnSpPr>
            <a:cxnSpLocks noChangeShapeType="1"/>
            <a:stCxn id="40" idx="4"/>
            <a:endCxn id="6" idx="0"/>
          </p:cNvCxnSpPr>
          <p:nvPr/>
        </p:nvCxnSpPr>
        <p:spPr bwMode="auto">
          <a:xfrm flipH="1">
            <a:off x="2235624" y="3437012"/>
            <a:ext cx="824007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70">
            <a:extLst>
              <a:ext uri="{FF2B5EF4-FFF2-40B4-BE49-F238E27FC236}">
                <a16:creationId xmlns:a16="http://schemas.microsoft.com/office/drawing/2014/main" id="{B28E198A-4866-7EE8-4F2A-FCEF72C9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12" y="5944310"/>
            <a:ext cx="3152686" cy="338324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B865FA-3C3D-00B9-A95F-98D521BBB0C7}"/>
              </a:ext>
            </a:extLst>
          </p:cNvPr>
          <p:cNvCxnSpPr>
            <a:cxnSpLocks/>
          </p:cNvCxnSpPr>
          <p:nvPr/>
        </p:nvCxnSpPr>
        <p:spPr>
          <a:xfrm>
            <a:off x="83820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B889C2-E968-9BCE-C87D-7F5C9E73867C}"/>
              </a:ext>
            </a:extLst>
          </p:cNvPr>
          <p:cNvSpPr txBox="1"/>
          <p:nvPr/>
        </p:nvSpPr>
        <p:spPr>
          <a:xfrm>
            <a:off x="2539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2</a:t>
            </a: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944CD58B-0766-211F-812F-393C50F5F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894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F49D38D6-B1AE-75B4-4152-2A8BD258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22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66" name="AutoShape 30">
            <a:extLst>
              <a:ext uri="{FF2B5EF4-FFF2-40B4-BE49-F238E27FC236}">
                <a16:creationId xmlns:a16="http://schemas.microsoft.com/office/drawing/2014/main" id="{C44A73BF-68EF-3E46-8E5B-AE31464F98E9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>
            <a:off x="7120164" y="344500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31">
            <a:extLst>
              <a:ext uri="{FF2B5EF4-FFF2-40B4-BE49-F238E27FC236}">
                <a16:creationId xmlns:a16="http://schemas.microsoft.com/office/drawing/2014/main" id="{171FEE46-CFB7-448B-52E1-9F6B05FFA15B}"/>
              </a:ext>
            </a:extLst>
          </p:cNvPr>
          <p:cNvCxnSpPr>
            <a:cxnSpLocks noChangeShapeType="1"/>
            <a:stCxn id="59" idx="4"/>
            <a:endCxn id="146" idx="0"/>
          </p:cNvCxnSpPr>
          <p:nvPr/>
        </p:nvCxnSpPr>
        <p:spPr bwMode="auto">
          <a:xfrm flipH="1">
            <a:off x="6466301" y="3445000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32">
            <a:extLst>
              <a:ext uri="{FF2B5EF4-FFF2-40B4-BE49-F238E27FC236}">
                <a16:creationId xmlns:a16="http://schemas.microsoft.com/office/drawing/2014/main" id="{472CC679-44CB-8453-62FC-780608A41AF9}"/>
              </a:ext>
            </a:extLst>
          </p:cNvPr>
          <p:cNvCxnSpPr>
            <a:cxnSpLocks noChangeShapeType="1"/>
            <a:stCxn id="58" idx="4"/>
            <a:endCxn id="177" idx="0"/>
          </p:cNvCxnSpPr>
          <p:nvPr/>
        </p:nvCxnSpPr>
        <p:spPr bwMode="auto">
          <a:xfrm>
            <a:off x="7120164" y="344500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33">
            <a:extLst>
              <a:ext uri="{FF2B5EF4-FFF2-40B4-BE49-F238E27FC236}">
                <a16:creationId xmlns:a16="http://schemas.microsoft.com/office/drawing/2014/main" id="{8E8831FB-0015-1D97-CD67-D04FDB7733B5}"/>
              </a:ext>
            </a:extLst>
          </p:cNvPr>
          <p:cNvCxnSpPr>
            <a:cxnSpLocks noChangeShapeType="1"/>
            <a:stCxn id="58" idx="4"/>
            <a:endCxn id="191" idx="0"/>
          </p:cNvCxnSpPr>
          <p:nvPr/>
        </p:nvCxnSpPr>
        <p:spPr bwMode="auto">
          <a:xfrm>
            <a:off x="7120164" y="344500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4">
            <a:extLst>
              <a:ext uri="{FF2B5EF4-FFF2-40B4-BE49-F238E27FC236}">
                <a16:creationId xmlns:a16="http://schemas.microsoft.com/office/drawing/2014/main" id="{178920DE-CC2D-8955-735C-18C8A55555B7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>
            <a:off x="9495792" y="3445000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35">
            <a:extLst>
              <a:ext uri="{FF2B5EF4-FFF2-40B4-BE49-F238E27FC236}">
                <a16:creationId xmlns:a16="http://schemas.microsoft.com/office/drawing/2014/main" id="{B6139CAE-407E-6E7C-226A-067C970F33A5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 flipH="1">
            <a:off x="8005201" y="3445000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40">
            <a:extLst>
              <a:ext uri="{FF2B5EF4-FFF2-40B4-BE49-F238E27FC236}">
                <a16:creationId xmlns:a16="http://schemas.microsoft.com/office/drawing/2014/main" id="{98C04F70-D071-CB6F-29FC-AA4CB9A7BA21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 flipH="1">
            <a:off x="5582992" y="3445000"/>
            <a:ext cx="1537171" cy="995419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41">
            <a:extLst>
              <a:ext uri="{FF2B5EF4-FFF2-40B4-BE49-F238E27FC236}">
                <a16:creationId xmlns:a16="http://schemas.microsoft.com/office/drawing/2014/main" id="{E10E1395-EB89-93D6-AB70-CE30AC6CE6E9}"/>
              </a:ext>
            </a:extLst>
          </p:cNvPr>
          <p:cNvCxnSpPr>
            <a:cxnSpLocks noChangeShapeType="1"/>
            <a:stCxn id="59" idx="4"/>
            <a:endCxn id="190" idx="0"/>
          </p:cNvCxnSpPr>
          <p:nvPr/>
        </p:nvCxnSpPr>
        <p:spPr bwMode="auto">
          <a:xfrm>
            <a:off x="9495792" y="3445000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Oval 91">
            <a:extLst>
              <a:ext uri="{FF2B5EF4-FFF2-40B4-BE49-F238E27FC236}">
                <a16:creationId xmlns:a16="http://schemas.microsoft.com/office/drawing/2014/main" id="{7355A978-341E-255C-E3C4-CA9CD377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716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23" name="Oval 92">
            <a:extLst>
              <a:ext uri="{FF2B5EF4-FFF2-40B4-BE49-F238E27FC236}">
                <a16:creationId xmlns:a16="http://schemas.microsoft.com/office/drawing/2014/main" id="{B4953D65-E26C-E871-7D0E-2B370C93B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227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24" name="AutoShape 93">
            <a:extLst>
              <a:ext uri="{FF2B5EF4-FFF2-40B4-BE49-F238E27FC236}">
                <a16:creationId xmlns:a16="http://schemas.microsoft.com/office/drawing/2014/main" id="{CF915168-D235-42E9-9C2A-F5388A7FE0FA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7197798" y="344500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AutoShape 94">
            <a:extLst>
              <a:ext uri="{FF2B5EF4-FFF2-40B4-BE49-F238E27FC236}">
                <a16:creationId xmlns:a16="http://schemas.microsoft.com/office/drawing/2014/main" id="{B99440B4-4DD4-3259-1D09-806A8A2A99EC}"/>
              </a:ext>
            </a:extLst>
          </p:cNvPr>
          <p:cNvCxnSpPr>
            <a:cxnSpLocks noChangeShapeType="1"/>
            <a:stCxn id="122" idx="4"/>
            <a:endCxn id="177" idx="0"/>
          </p:cNvCxnSpPr>
          <p:nvPr/>
        </p:nvCxnSpPr>
        <p:spPr bwMode="auto">
          <a:xfrm>
            <a:off x="7880986" y="344500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5">
            <a:extLst>
              <a:ext uri="{FF2B5EF4-FFF2-40B4-BE49-F238E27FC236}">
                <a16:creationId xmlns:a16="http://schemas.microsoft.com/office/drawing/2014/main" id="{D833ADA5-6016-A986-EA74-3038009A5991}"/>
              </a:ext>
            </a:extLst>
          </p:cNvPr>
          <p:cNvCxnSpPr>
            <a:cxnSpLocks noChangeShapeType="1"/>
            <a:stCxn id="122" idx="4"/>
            <a:endCxn id="191" idx="0"/>
          </p:cNvCxnSpPr>
          <p:nvPr/>
        </p:nvCxnSpPr>
        <p:spPr bwMode="auto">
          <a:xfrm>
            <a:off x="7880986" y="344500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AutoShape 96">
            <a:extLst>
              <a:ext uri="{FF2B5EF4-FFF2-40B4-BE49-F238E27FC236}">
                <a16:creationId xmlns:a16="http://schemas.microsoft.com/office/drawing/2014/main" id="{4FEC1F86-0B39-5A87-6AE9-BE10EE91F4B1}"/>
              </a:ext>
            </a:extLst>
          </p:cNvPr>
          <p:cNvCxnSpPr>
            <a:cxnSpLocks noChangeShapeType="1"/>
            <a:stCxn id="123" idx="4"/>
            <a:endCxn id="146" idx="0"/>
          </p:cNvCxnSpPr>
          <p:nvPr/>
        </p:nvCxnSpPr>
        <p:spPr bwMode="auto">
          <a:xfrm flipH="1">
            <a:off x="6466301" y="3445000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AutoShape 97">
            <a:extLst>
              <a:ext uri="{FF2B5EF4-FFF2-40B4-BE49-F238E27FC236}">
                <a16:creationId xmlns:a16="http://schemas.microsoft.com/office/drawing/2014/main" id="{483A8E21-2213-B466-C0B3-D075611AB72E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 flipH="1">
            <a:off x="8005201" y="3445000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AutoShape 98">
            <a:extLst>
              <a:ext uri="{FF2B5EF4-FFF2-40B4-BE49-F238E27FC236}">
                <a16:creationId xmlns:a16="http://schemas.microsoft.com/office/drawing/2014/main" id="{FB065D79-0DFE-1C49-4878-D984A8EAF573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>
            <a:off x="8750497" y="3445000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99">
            <a:extLst>
              <a:ext uri="{FF2B5EF4-FFF2-40B4-BE49-F238E27FC236}">
                <a16:creationId xmlns:a16="http://schemas.microsoft.com/office/drawing/2014/main" id="{A54F052F-F1E7-8B63-1314-2FC7708B0239}"/>
              </a:ext>
            </a:extLst>
          </p:cNvPr>
          <p:cNvCxnSpPr>
            <a:cxnSpLocks noChangeShapeType="1"/>
            <a:stCxn id="123" idx="4"/>
            <a:endCxn id="190" idx="0"/>
          </p:cNvCxnSpPr>
          <p:nvPr/>
        </p:nvCxnSpPr>
        <p:spPr bwMode="auto">
          <a:xfrm>
            <a:off x="8750497" y="3445000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AutoShape 102">
            <a:extLst>
              <a:ext uri="{FF2B5EF4-FFF2-40B4-BE49-F238E27FC236}">
                <a16:creationId xmlns:a16="http://schemas.microsoft.com/office/drawing/2014/main" id="{FA6062F0-ED0D-CA0D-CAD9-99E91B32CC10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5582992" y="344500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Text Box 70">
            <a:extLst>
              <a:ext uri="{FF2B5EF4-FFF2-40B4-BE49-F238E27FC236}">
                <a16:creationId xmlns:a16="http://schemas.microsoft.com/office/drawing/2014/main" id="{2F2463C7-261A-ABDE-E80C-756B2274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30" y="594431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6DF0A6-15E3-1A34-0332-0ED67A2EE3CE}"/>
              </a:ext>
            </a:extLst>
          </p:cNvPr>
          <p:cNvCxnSpPr>
            <a:cxnSpLocks/>
          </p:cNvCxnSpPr>
          <p:nvPr/>
        </p:nvCxnSpPr>
        <p:spPr>
          <a:xfrm>
            <a:off x="547459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58694-B4F1-FB14-04D0-514A1C541C52}"/>
              </a:ext>
            </a:extLst>
          </p:cNvPr>
          <p:cNvSpPr txBox="1"/>
          <p:nvPr/>
        </p:nvSpPr>
        <p:spPr>
          <a:xfrm>
            <a:off x="466178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0B79F6-0D68-6C1A-8DE2-06F209FFD04F}"/>
              </a:ext>
            </a:extLst>
          </p:cNvPr>
          <p:cNvGrpSpPr/>
          <p:nvPr/>
        </p:nvGrpSpPr>
        <p:grpSpPr>
          <a:xfrm>
            <a:off x="5303369" y="4311837"/>
            <a:ext cx="1493624" cy="1498457"/>
            <a:chOff x="1072691" y="4311837"/>
            <a:chExt cx="1493624" cy="1498457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F5609B24-2D88-FCA7-5CF6-E49ABD5D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7" name="Oval 38">
              <a:extLst>
                <a:ext uri="{FF2B5EF4-FFF2-40B4-BE49-F238E27FC236}">
                  <a16:creationId xmlns:a16="http://schemas.microsoft.com/office/drawing/2014/main" id="{F5597013-4573-7EF4-922D-490049FFF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8" name="Oval 43">
              <a:extLst>
                <a:ext uri="{FF2B5EF4-FFF2-40B4-BE49-F238E27FC236}">
                  <a16:creationId xmlns:a16="http://schemas.microsoft.com/office/drawing/2014/main" id="{2488DE42-A19C-A5E7-E31B-FA01569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9" name="Oval 49">
              <a:extLst>
                <a:ext uri="{FF2B5EF4-FFF2-40B4-BE49-F238E27FC236}">
                  <a16:creationId xmlns:a16="http://schemas.microsoft.com/office/drawing/2014/main" id="{921876F3-A7A3-C22C-E9E8-2D1FE341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50" name="AutoShape 51">
              <a:extLst>
                <a:ext uri="{FF2B5EF4-FFF2-40B4-BE49-F238E27FC236}">
                  <a16:creationId xmlns:a16="http://schemas.microsoft.com/office/drawing/2014/main" id="{677058DA-46C0-CAFA-DCD6-0BBA24751AD9}"/>
                </a:ext>
              </a:extLst>
            </p:cNvPr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AutoShape 52">
              <a:extLst>
                <a:ext uri="{FF2B5EF4-FFF2-40B4-BE49-F238E27FC236}">
                  <a16:creationId xmlns:a16="http://schemas.microsoft.com/office/drawing/2014/main" id="{BA3B0A9C-C304-94B3-18F3-F280FAD0B3F5}"/>
                </a:ext>
              </a:extLst>
            </p:cNvPr>
            <p:cNvCxnSpPr>
              <a:cxnSpLocks noChangeShapeType="1"/>
              <a:stCxn id="148" idx="0"/>
              <a:endCxn id="14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AutoShape 53">
              <a:extLst>
                <a:ext uri="{FF2B5EF4-FFF2-40B4-BE49-F238E27FC236}">
                  <a16:creationId xmlns:a16="http://schemas.microsoft.com/office/drawing/2014/main" id="{2EA2BBC6-A5FA-209C-DB89-DB8909DB216B}"/>
                </a:ext>
              </a:extLst>
            </p:cNvPr>
            <p:cNvCxnSpPr>
              <a:cxnSpLocks noChangeShapeType="1"/>
              <a:stCxn id="149" idx="0"/>
              <a:endCxn id="14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AutoShape 54">
              <a:extLst>
                <a:ext uri="{FF2B5EF4-FFF2-40B4-BE49-F238E27FC236}">
                  <a16:creationId xmlns:a16="http://schemas.microsoft.com/office/drawing/2014/main" id="{C85EAF7C-FBB2-8973-26B0-4E7103FC8764}"/>
                </a:ext>
              </a:extLst>
            </p:cNvPr>
            <p:cNvCxnSpPr>
              <a:cxnSpLocks noChangeShapeType="1"/>
              <a:stCxn id="149" idx="0"/>
              <a:endCxn id="14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" name="Line 71">
              <a:extLst>
                <a:ext uri="{FF2B5EF4-FFF2-40B4-BE49-F238E27FC236}">
                  <a16:creationId xmlns:a16="http://schemas.microsoft.com/office/drawing/2014/main" id="{195079AF-BF47-890D-65B9-DD300677F9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Line 72">
              <a:extLst>
                <a:ext uri="{FF2B5EF4-FFF2-40B4-BE49-F238E27FC236}">
                  <a16:creationId xmlns:a16="http://schemas.microsoft.com/office/drawing/2014/main" id="{DF8DFF0F-85B3-7651-9D57-9B8BB6B7F5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6" name="Line 73">
              <a:extLst>
                <a:ext uri="{FF2B5EF4-FFF2-40B4-BE49-F238E27FC236}">
                  <a16:creationId xmlns:a16="http://schemas.microsoft.com/office/drawing/2014/main" id="{421E6B38-EEFE-5588-C38E-1633E2B81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7" name="Line 74">
              <a:extLst>
                <a:ext uri="{FF2B5EF4-FFF2-40B4-BE49-F238E27FC236}">
                  <a16:creationId xmlns:a16="http://schemas.microsoft.com/office/drawing/2014/main" id="{974E64E0-3921-1F3E-EF70-274E143021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8" name="Rectangle: Rounded Corners 1">
              <a:extLst>
                <a:ext uri="{FF2B5EF4-FFF2-40B4-BE49-F238E27FC236}">
                  <a16:creationId xmlns:a16="http://schemas.microsoft.com/office/drawing/2014/main" id="{4AD47A69-1B15-59EF-7D21-96559CC04253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3F66749-6F35-3D2A-B7A0-C340C0B0FB3C}"/>
              </a:ext>
            </a:extLst>
          </p:cNvPr>
          <p:cNvGrpSpPr/>
          <p:nvPr/>
        </p:nvGrpSpPr>
        <p:grpSpPr>
          <a:xfrm>
            <a:off x="6883321" y="4311837"/>
            <a:ext cx="1493624" cy="1498457"/>
            <a:chOff x="1072691" y="4311837"/>
            <a:chExt cx="1493624" cy="1498457"/>
          </a:xfrm>
        </p:grpSpPr>
        <p:sp>
          <p:nvSpPr>
            <p:cNvPr id="162" name="Oval 24">
              <a:extLst>
                <a:ext uri="{FF2B5EF4-FFF2-40B4-BE49-F238E27FC236}">
                  <a16:creationId xmlns:a16="http://schemas.microsoft.com/office/drawing/2014/main" id="{84238D6A-024F-F83F-F5BA-58B2EDFA4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3" name="Oval 38">
              <a:extLst>
                <a:ext uri="{FF2B5EF4-FFF2-40B4-BE49-F238E27FC236}">
                  <a16:creationId xmlns:a16="http://schemas.microsoft.com/office/drawing/2014/main" id="{47089570-3C83-75C4-284A-7DBA752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4" name="Oval 43">
              <a:extLst>
                <a:ext uri="{FF2B5EF4-FFF2-40B4-BE49-F238E27FC236}">
                  <a16:creationId xmlns:a16="http://schemas.microsoft.com/office/drawing/2014/main" id="{A6822CD4-5936-DB4C-63B8-29152EE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E741A5A1-78C0-33BD-B184-ECC7F12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6" name="AutoShape 51">
              <a:extLst>
                <a:ext uri="{FF2B5EF4-FFF2-40B4-BE49-F238E27FC236}">
                  <a16:creationId xmlns:a16="http://schemas.microsoft.com/office/drawing/2014/main" id="{6BB12228-4516-DE85-A9DD-CF09253F3BD3}"/>
                </a:ext>
              </a:extLst>
            </p:cNvPr>
            <p:cNvCxnSpPr>
              <a:cxnSpLocks noChangeShapeType="1"/>
              <a:stCxn id="164" idx="0"/>
              <a:endCxn id="16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AutoShape 52">
              <a:extLst>
                <a:ext uri="{FF2B5EF4-FFF2-40B4-BE49-F238E27FC236}">
                  <a16:creationId xmlns:a16="http://schemas.microsoft.com/office/drawing/2014/main" id="{563677A1-77B4-CA28-2CB2-E23D23A9B72C}"/>
                </a:ext>
              </a:extLst>
            </p:cNvPr>
            <p:cNvCxnSpPr>
              <a:cxnSpLocks noChangeShapeType="1"/>
              <a:stCxn id="164" idx="0"/>
              <a:endCxn id="162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AutoShape 53">
              <a:extLst>
                <a:ext uri="{FF2B5EF4-FFF2-40B4-BE49-F238E27FC236}">
                  <a16:creationId xmlns:a16="http://schemas.microsoft.com/office/drawing/2014/main" id="{A3CE9F01-6327-8FAE-98FB-4C871346BB92}"/>
                </a:ext>
              </a:extLst>
            </p:cNvPr>
            <p:cNvCxnSpPr>
              <a:cxnSpLocks noChangeShapeType="1"/>
              <a:stCxn id="165" idx="0"/>
              <a:endCxn id="16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AutoShape 54">
              <a:extLst>
                <a:ext uri="{FF2B5EF4-FFF2-40B4-BE49-F238E27FC236}">
                  <a16:creationId xmlns:a16="http://schemas.microsoft.com/office/drawing/2014/main" id="{1233D3EA-D658-29B9-2542-FF339ADFA31A}"/>
                </a:ext>
              </a:extLst>
            </p:cNvPr>
            <p:cNvCxnSpPr>
              <a:cxnSpLocks noChangeShapeType="1"/>
              <a:stCxn id="165" idx="0"/>
              <a:endCxn id="162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0" name="Line 71">
              <a:extLst>
                <a:ext uri="{FF2B5EF4-FFF2-40B4-BE49-F238E27FC236}">
                  <a16:creationId xmlns:a16="http://schemas.microsoft.com/office/drawing/2014/main" id="{324E039D-F152-8EE8-AB65-807DF450B1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1" name="Line 72">
              <a:extLst>
                <a:ext uri="{FF2B5EF4-FFF2-40B4-BE49-F238E27FC236}">
                  <a16:creationId xmlns:a16="http://schemas.microsoft.com/office/drawing/2014/main" id="{890BBE21-68C7-F8E3-14BC-55C1F09BAC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2" name="Line 73">
              <a:extLst>
                <a:ext uri="{FF2B5EF4-FFF2-40B4-BE49-F238E27FC236}">
                  <a16:creationId xmlns:a16="http://schemas.microsoft.com/office/drawing/2014/main" id="{F7C90B00-E5FF-2894-3873-6B5DE6F848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74">
              <a:extLst>
                <a:ext uri="{FF2B5EF4-FFF2-40B4-BE49-F238E27FC236}">
                  <a16:creationId xmlns:a16="http://schemas.microsoft.com/office/drawing/2014/main" id="{14B50BAD-EF29-B059-CA87-57A6D30C78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Rectangle: Rounded Corners 1">
              <a:extLst>
                <a:ext uri="{FF2B5EF4-FFF2-40B4-BE49-F238E27FC236}">
                  <a16:creationId xmlns:a16="http://schemas.microsoft.com/office/drawing/2014/main" id="{607D2136-36E2-0B14-31B1-F866AA86946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59B306-E303-6CA7-B48C-8EB493B8E5A9}"/>
              </a:ext>
            </a:extLst>
          </p:cNvPr>
          <p:cNvGrpSpPr/>
          <p:nvPr/>
        </p:nvGrpSpPr>
        <p:grpSpPr>
          <a:xfrm>
            <a:off x="8461030" y="4310266"/>
            <a:ext cx="1493624" cy="1498457"/>
            <a:chOff x="1072691" y="4311837"/>
            <a:chExt cx="1493624" cy="1498457"/>
          </a:xfrm>
        </p:grpSpPr>
        <p:sp>
          <p:nvSpPr>
            <p:cNvPr id="176" name="Oval 24">
              <a:extLst>
                <a:ext uri="{FF2B5EF4-FFF2-40B4-BE49-F238E27FC236}">
                  <a16:creationId xmlns:a16="http://schemas.microsoft.com/office/drawing/2014/main" id="{5F17CBCA-1D70-B887-3DCC-3B515CD5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7" name="Oval 38">
              <a:extLst>
                <a:ext uri="{FF2B5EF4-FFF2-40B4-BE49-F238E27FC236}">
                  <a16:creationId xmlns:a16="http://schemas.microsoft.com/office/drawing/2014/main" id="{B252F24F-6FE4-6ADB-7795-A4D52889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8" name="Oval 43">
              <a:extLst>
                <a:ext uri="{FF2B5EF4-FFF2-40B4-BE49-F238E27FC236}">
                  <a16:creationId xmlns:a16="http://schemas.microsoft.com/office/drawing/2014/main" id="{433C2037-5345-3D7C-39E8-1E545509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9" name="Oval 49">
              <a:extLst>
                <a:ext uri="{FF2B5EF4-FFF2-40B4-BE49-F238E27FC236}">
                  <a16:creationId xmlns:a16="http://schemas.microsoft.com/office/drawing/2014/main" id="{6FA87E82-89B9-EAAD-3DEA-F38F37E9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80" name="AutoShape 51">
              <a:extLst>
                <a:ext uri="{FF2B5EF4-FFF2-40B4-BE49-F238E27FC236}">
                  <a16:creationId xmlns:a16="http://schemas.microsoft.com/office/drawing/2014/main" id="{A99CECE4-D3B0-2ED7-6121-11C34D98681C}"/>
                </a:ext>
              </a:extLst>
            </p:cNvPr>
            <p:cNvCxnSpPr>
              <a:cxnSpLocks noChangeShapeType="1"/>
              <a:stCxn id="178" idx="0"/>
              <a:endCxn id="17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AutoShape 52">
              <a:extLst>
                <a:ext uri="{FF2B5EF4-FFF2-40B4-BE49-F238E27FC236}">
                  <a16:creationId xmlns:a16="http://schemas.microsoft.com/office/drawing/2014/main" id="{46B4BF4D-CF0E-54C7-A040-B7E5CEDDE151}"/>
                </a:ext>
              </a:extLst>
            </p:cNvPr>
            <p:cNvCxnSpPr>
              <a:cxnSpLocks noChangeShapeType="1"/>
              <a:stCxn id="178" idx="0"/>
              <a:endCxn id="17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AutoShape 53">
              <a:extLst>
                <a:ext uri="{FF2B5EF4-FFF2-40B4-BE49-F238E27FC236}">
                  <a16:creationId xmlns:a16="http://schemas.microsoft.com/office/drawing/2014/main" id="{B4ECE9BD-879C-8732-B78B-1D02E4F95A5E}"/>
                </a:ext>
              </a:extLst>
            </p:cNvPr>
            <p:cNvCxnSpPr>
              <a:cxnSpLocks noChangeShapeType="1"/>
              <a:stCxn id="179" idx="0"/>
              <a:endCxn id="17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AutoShape 54">
              <a:extLst>
                <a:ext uri="{FF2B5EF4-FFF2-40B4-BE49-F238E27FC236}">
                  <a16:creationId xmlns:a16="http://schemas.microsoft.com/office/drawing/2014/main" id="{3C5AAD1B-D8FF-AD92-9EE0-3D3557E1E1EE}"/>
                </a:ext>
              </a:extLst>
            </p:cNvPr>
            <p:cNvCxnSpPr>
              <a:cxnSpLocks noChangeShapeType="1"/>
              <a:stCxn id="179" idx="0"/>
              <a:endCxn id="17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Line 71">
              <a:extLst>
                <a:ext uri="{FF2B5EF4-FFF2-40B4-BE49-F238E27FC236}">
                  <a16:creationId xmlns:a16="http://schemas.microsoft.com/office/drawing/2014/main" id="{34DE36D0-2E9E-9363-56FB-77D4BF6877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5" name="Line 72">
              <a:extLst>
                <a:ext uri="{FF2B5EF4-FFF2-40B4-BE49-F238E27FC236}">
                  <a16:creationId xmlns:a16="http://schemas.microsoft.com/office/drawing/2014/main" id="{6542C712-5A83-2ECC-F573-232A1D8A9F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6" name="Line 73">
              <a:extLst>
                <a:ext uri="{FF2B5EF4-FFF2-40B4-BE49-F238E27FC236}">
                  <a16:creationId xmlns:a16="http://schemas.microsoft.com/office/drawing/2014/main" id="{59BE9541-184D-92CC-162F-31E8C75511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7" name="Line 74">
              <a:extLst>
                <a:ext uri="{FF2B5EF4-FFF2-40B4-BE49-F238E27FC236}">
                  <a16:creationId xmlns:a16="http://schemas.microsoft.com/office/drawing/2014/main" id="{7E60E2D2-A463-5537-A5DA-1CCE9F4831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8" name="Rectangle: Rounded Corners 1">
              <a:extLst>
                <a:ext uri="{FF2B5EF4-FFF2-40B4-BE49-F238E27FC236}">
                  <a16:creationId xmlns:a16="http://schemas.microsoft.com/office/drawing/2014/main" id="{46B76B28-D2E9-5694-228E-F45AF95ABD0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594BDCB-C5E8-C60F-0A23-F357AD1AB79F}"/>
              </a:ext>
            </a:extLst>
          </p:cNvPr>
          <p:cNvGrpSpPr/>
          <p:nvPr/>
        </p:nvGrpSpPr>
        <p:grpSpPr>
          <a:xfrm>
            <a:off x="10046413" y="4310266"/>
            <a:ext cx="1493624" cy="1498457"/>
            <a:chOff x="1072691" y="4311837"/>
            <a:chExt cx="1493624" cy="1498457"/>
          </a:xfrm>
        </p:grpSpPr>
        <p:sp>
          <p:nvSpPr>
            <p:cNvPr id="190" name="Oval 24">
              <a:extLst>
                <a:ext uri="{FF2B5EF4-FFF2-40B4-BE49-F238E27FC236}">
                  <a16:creationId xmlns:a16="http://schemas.microsoft.com/office/drawing/2014/main" id="{2C62B264-3B1A-AD5D-36E0-B1E2CB5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1" name="Oval 38">
              <a:extLst>
                <a:ext uri="{FF2B5EF4-FFF2-40B4-BE49-F238E27FC236}">
                  <a16:creationId xmlns:a16="http://schemas.microsoft.com/office/drawing/2014/main" id="{47F9FFA2-8F22-2F9C-77FF-ABB81CD3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2" name="Oval 43">
              <a:extLst>
                <a:ext uri="{FF2B5EF4-FFF2-40B4-BE49-F238E27FC236}">
                  <a16:creationId xmlns:a16="http://schemas.microsoft.com/office/drawing/2014/main" id="{0D043FA9-EC9D-EB41-6065-A9ABA6D0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3" name="Oval 49">
              <a:extLst>
                <a:ext uri="{FF2B5EF4-FFF2-40B4-BE49-F238E27FC236}">
                  <a16:creationId xmlns:a16="http://schemas.microsoft.com/office/drawing/2014/main" id="{B304DE94-A575-0B7E-1AB0-01756C75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94" name="AutoShape 51">
              <a:extLst>
                <a:ext uri="{FF2B5EF4-FFF2-40B4-BE49-F238E27FC236}">
                  <a16:creationId xmlns:a16="http://schemas.microsoft.com/office/drawing/2014/main" id="{12EF3A30-0BE1-F3A4-BFFD-A4C252BA395B}"/>
                </a:ext>
              </a:extLst>
            </p:cNvPr>
            <p:cNvCxnSpPr>
              <a:cxnSpLocks noChangeShapeType="1"/>
              <a:stCxn id="192" idx="0"/>
              <a:endCxn id="191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AutoShape 52">
              <a:extLst>
                <a:ext uri="{FF2B5EF4-FFF2-40B4-BE49-F238E27FC236}">
                  <a16:creationId xmlns:a16="http://schemas.microsoft.com/office/drawing/2014/main" id="{81A0264A-F35D-8807-B4B2-050E5C4AB8B8}"/>
                </a:ext>
              </a:extLst>
            </p:cNvPr>
            <p:cNvCxnSpPr>
              <a:cxnSpLocks noChangeShapeType="1"/>
              <a:stCxn id="192" idx="0"/>
              <a:endCxn id="190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AutoShape 53">
              <a:extLst>
                <a:ext uri="{FF2B5EF4-FFF2-40B4-BE49-F238E27FC236}">
                  <a16:creationId xmlns:a16="http://schemas.microsoft.com/office/drawing/2014/main" id="{95190A53-6B68-7DA7-78F6-AC40192C2AE1}"/>
                </a:ext>
              </a:extLst>
            </p:cNvPr>
            <p:cNvCxnSpPr>
              <a:cxnSpLocks noChangeShapeType="1"/>
              <a:stCxn id="193" idx="0"/>
              <a:endCxn id="191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AutoShape 54">
              <a:extLst>
                <a:ext uri="{FF2B5EF4-FFF2-40B4-BE49-F238E27FC236}">
                  <a16:creationId xmlns:a16="http://schemas.microsoft.com/office/drawing/2014/main" id="{DFFABBF7-5A49-F1CE-97F6-DB87443094D4}"/>
                </a:ext>
              </a:extLst>
            </p:cNvPr>
            <p:cNvCxnSpPr>
              <a:cxnSpLocks noChangeShapeType="1"/>
              <a:stCxn id="193" idx="0"/>
              <a:endCxn id="190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Line 71">
              <a:extLst>
                <a:ext uri="{FF2B5EF4-FFF2-40B4-BE49-F238E27FC236}">
                  <a16:creationId xmlns:a16="http://schemas.microsoft.com/office/drawing/2014/main" id="{624F02D0-7C4B-793F-AAAF-BEA90FA54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9" name="Line 72">
              <a:extLst>
                <a:ext uri="{FF2B5EF4-FFF2-40B4-BE49-F238E27FC236}">
                  <a16:creationId xmlns:a16="http://schemas.microsoft.com/office/drawing/2014/main" id="{6931B984-22B9-87D0-0AF5-2F82A6037B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0" name="Line 73">
              <a:extLst>
                <a:ext uri="{FF2B5EF4-FFF2-40B4-BE49-F238E27FC236}">
                  <a16:creationId xmlns:a16="http://schemas.microsoft.com/office/drawing/2014/main" id="{221231C3-05B1-0886-CC19-4B6ED389D9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1" name="Line 74">
              <a:extLst>
                <a:ext uri="{FF2B5EF4-FFF2-40B4-BE49-F238E27FC236}">
                  <a16:creationId xmlns:a16="http://schemas.microsoft.com/office/drawing/2014/main" id="{06D8D438-4A61-A85C-6194-978823118F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2" name="Rectangle: Rounded Corners 1">
              <a:extLst>
                <a:ext uri="{FF2B5EF4-FFF2-40B4-BE49-F238E27FC236}">
                  <a16:creationId xmlns:a16="http://schemas.microsoft.com/office/drawing/2014/main" id="{8B44BA09-5EA4-4363-A432-84EA9A6B957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4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17" grpId="0" animBg="1"/>
      <p:bldP spid="1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0" grpId="0" animBg="1"/>
      <p:bldP spid="54" grpId="0"/>
      <p:bldP spid="58" grpId="0" animBg="1"/>
      <p:bldP spid="59" grpId="0" animBg="1"/>
      <p:bldP spid="122" grpId="0" animBg="1"/>
      <p:bldP spid="123" grpId="0" animBg="1"/>
      <p:bldP spid="141" grpId="0" animBg="1"/>
      <p:bldP spid="1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/>
                  <a:t>when K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/>
                  <a:t>R the Fat-Tree is called </a:t>
                </a:r>
                <a:r>
                  <a:rPr lang="en-IT" i="1"/>
                  <a:t>multi-plane</a:t>
                </a:r>
              </a:p>
              <a:p>
                <a:r>
                  <a:rPr lang="en-IT"/>
                  <a:t>the ToF nodes are partitioned in sets called </a:t>
                </a:r>
                <a:r>
                  <a:rPr lang="en-IT" i="1"/>
                  <a:t>planes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828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3604404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3604404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3604404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3604404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179098" y="3604404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688507" y="3604404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3604404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179098" y="3604404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33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3604404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3604404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3604404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3604404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688507" y="3604404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433803" y="3604404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433803" y="3604404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3604404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6103714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4471241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4471241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4469670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4469670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3127729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088070" y="3127761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324433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542944" y="32440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295198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68706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example of a 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8E81BB-DB79-6711-7613-B602008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135" y="1404293"/>
            <a:ext cx="4443730" cy="54413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E8EC01-5EEE-5D09-1883-06ECBCEC65BD}"/>
              </a:ext>
            </a:extLst>
          </p:cNvPr>
          <p:cNvSpPr txBox="1"/>
          <p:nvPr/>
        </p:nvSpPr>
        <p:spPr>
          <a:xfrm>
            <a:off x="9220200" y="495300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diagram</a:t>
            </a:r>
            <a:r>
              <a:rPr lang="it-IT"/>
              <a:t> from the IETF RIFT Draft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8C6F9468-A958-4B8D-5416-41A1B9295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connecting</a:t>
            </a:r>
            <a:r>
              <a:rPr lang="it-IT" altLang="it-IT"/>
              <a:t> a </a:t>
            </a:r>
            <a:r>
              <a:rPr lang="it-IT" altLang="it-IT" err="1"/>
              <a:t>Fat-Tree</a:t>
            </a:r>
            <a:r>
              <a:rPr lang="it-IT" altLang="it-IT"/>
              <a:t> to the Internet</a:t>
            </a:r>
            <a:endParaRPr lang="en-US" altLang="it-IT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96C80E9-F399-CEC9-4FC1-3C44ADD75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two</a:t>
            </a:r>
            <a:r>
              <a:rPr lang="it-IT" altLang="it-IT"/>
              <a:t> strategies</a:t>
            </a:r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a </a:t>
            </a:r>
            <a:r>
              <a:rPr lang="it-IT" altLang="it-IT" err="1"/>
              <a:t>dedicated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endParaRPr lang="it-IT" altLang="it-IT"/>
          </a:p>
          <a:p>
            <a:pPr lvl="1"/>
            <a:endParaRPr lang="it-IT" altLang="it-IT"/>
          </a:p>
          <a:p>
            <a:pPr lvl="1"/>
            <a:endParaRPr lang="it-IT" altLang="it-IT"/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</a:t>
            </a:r>
            <a:r>
              <a:rPr lang="it-IT" altLang="it-IT" err="1"/>
              <a:t>ToFs</a:t>
            </a:r>
            <a:endParaRPr lang="en-US" altLang="it-IT"/>
          </a:p>
        </p:txBody>
      </p:sp>
      <p:sp>
        <p:nvSpPr>
          <p:cNvPr id="200786" name="Oval 82">
            <a:extLst>
              <a:ext uri="{FF2B5EF4-FFF2-40B4-BE49-F238E27FC236}">
                <a16:creationId xmlns:a16="http://schemas.microsoft.com/office/drawing/2014/main" id="{05E8B363-E8AC-903C-2271-64B06A78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3" y="4374254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8" name="Oval 84">
            <a:extLst>
              <a:ext uri="{FF2B5EF4-FFF2-40B4-BE49-F238E27FC236}">
                <a16:creationId xmlns:a16="http://schemas.microsoft.com/office/drawing/2014/main" id="{87502002-74A0-38FA-5AC1-025C44E6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9" name="Oval 85">
            <a:extLst>
              <a:ext uri="{FF2B5EF4-FFF2-40B4-BE49-F238E27FC236}">
                <a16:creationId xmlns:a16="http://schemas.microsoft.com/office/drawing/2014/main" id="{2A2A0092-9D8E-C2DC-02EC-522C596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4149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90" name="Oval 86">
            <a:extLst>
              <a:ext uri="{FF2B5EF4-FFF2-40B4-BE49-F238E27FC236}">
                <a16:creationId xmlns:a16="http://schemas.microsoft.com/office/drawing/2014/main" id="{28B253A3-4D4F-A3DD-D243-6432B1CE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794" name="AutoShape 90">
            <a:extLst>
              <a:ext uri="{FF2B5EF4-FFF2-40B4-BE49-F238E27FC236}">
                <a16:creationId xmlns:a16="http://schemas.microsoft.com/office/drawing/2014/main" id="{3839E428-F067-8EE7-26E2-D6089734AAB0}"/>
              </a:ext>
            </a:extLst>
          </p:cNvPr>
          <p:cNvCxnSpPr>
            <a:cxnSpLocks noChangeShapeType="1"/>
            <a:stCxn id="200786" idx="4"/>
            <a:endCxn id="200806" idx="0"/>
          </p:cNvCxnSpPr>
          <p:nvPr/>
        </p:nvCxnSpPr>
        <p:spPr bwMode="auto">
          <a:xfrm flipH="1">
            <a:off x="5110163" y="4621904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5" name="AutoShape 91">
            <a:extLst>
              <a:ext uri="{FF2B5EF4-FFF2-40B4-BE49-F238E27FC236}">
                <a16:creationId xmlns:a16="http://schemas.microsoft.com/office/drawing/2014/main" id="{E15D4317-8E74-FE7E-C0F5-7C9A952D44CE}"/>
              </a:ext>
            </a:extLst>
          </p:cNvPr>
          <p:cNvCxnSpPr>
            <a:cxnSpLocks noChangeShapeType="1"/>
            <a:stCxn id="200850" idx="4"/>
            <a:endCxn id="200789" idx="0"/>
          </p:cNvCxnSpPr>
          <p:nvPr/>
        </p:nvCxnSpPr>
        <p:spPr bwMode="auto">
          <a:xfrm>
            <a:off x="5691188" y="4621904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6" name="AutoShape 92">
            <a:extLst>
              <a:ext uri="{FF2B5EF4-FFF2-40B4-BE49-F238E27FC236}">
                <a16:creationId xmlns:a16="http://schemas.microsoft.com/office/drawing/2014/main" id="{53409ABF-168A-2C72-8525-C1D4A7AEBC01}"/>
              </a:ext>
            </a:extLst>
          </p:cNvPr>
          <p:cNvCxnSpPr>
            <a:cxnSpLocks noChangeShapeType="1"/>
            <a:stCxn id="200850" idx="4"/>
            <a:endCxn id="200788" idx="0"/>
          </p:cNvCxnSpPr>
          <p:nvPr/>
        </p:nvCxnSpPr>
        <p:spPr bwMode="auto">
          <a:xfrm>
            <a:off x="5691188" y="4621904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8" name="AutoShape 94">
            <a:extLst>
              <a:ext uri="{FF2B5EF4-FFF2-40B4-BE49-F238E27FC236}">
                <a16:creationId xmlns:a16="http://schemas.microsoft.com/office/drawing/2014/main" id="{B8110044-D74D-FC34-032E-502FF598B765}"/>
              </a:ext>
            </a:extLst>
          </p:cNvPr>
          <p:cNvCxnSpPr>
            <a:cxnSpLocks noChangeShapeType="1"/>
            <a:stCxn id="200786" idx="4"/>
            <a:endCxn id="200789" idx="0"/>
          </p:cNvCxnSpPr>
          <p:nvPr/>
        </p:nvCxnSpPr>
        <p:spPr bwMode="auto">
          <a:xfrm flipH="1">
            <a:off x="6498433" y="4621904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0" name="AutoShape 96">
            <a:extLst>
              <a:ext uri="{FF2B5EF4-FFF2-40B4-BE49-F238E27FC236}">
                <a16:creationId xmlns:a16="http://schemas.microsoft.com/office/drawing/2014/main" id="{AF365B8F-E96E-D3FB-CAC6-F3F08C0CB42A}"/>
              </a:ext>
            </a:extLst>
          </p:cNvPr>
          <p:cNvCxnSpPr>
            <a:cxnSpLocks noChangeShapeType="1"/>
            <a:stCxn id="200786" idx="4"/>
            <a:endCxn id="200788" idx="0"/>
          </p:cNvCxnSpPr>
          <p:nvPr/>
        </p:nvCxnSpPr>
        <p:spPr bwMode="auto">
          <a:xfrm flipH="1">
            <a:off x="5803900" y="4621904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3" name="AutoShape 99">
            <a:extLst>
              <a:ext uri="{FF2B5EF4-FFF2-40B4-BE49-F238E27FC236}">
                <a16:creationId xmlns:a16="http://schemas.microsoft.com/office/drawing/2014/main" id="{C1133C52-76AB-845C-BDE2-EB00E031B4F1}"/>
              </a:ext>
            </a:extLst>
          </p:cNvPr>
          <p:cNvCxnSpPr>
            <a:cxnSpLocks noChangeShapeType="1"/>
            <a:stCxn id="200850" idx="4"/>
            <a:endCxn id="200790" idx="0"/>
          </p:cNvCxnSpPr>
          <p:nvPr/>
        </p:nvCxnSpPr>
        <p:spPr bwMode="auto">
          <a:xfrm>
            <a:off x="5691188" y="4621904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5" name="AutoShape 101">
            <a:extLst>
              <a:ext uri="{FF2B5EF4-FFF2-40B4-BE49-F238E27FC236}">
                <a16:creationId xmlns:a16="http://schemas.microsoft.com/office/drawing/2014/main" id="{33216C9D-8BBD-7C1F-6C7A-57AC1CCD2E30}"/>
              </a:ext>
            </a:extLst>
          </p:cNvPr>
          <p:cNvCxnSpPr>
            <a:cxnSpLocks noChangeShapeType="1"/>
            <a:stCxn id="200786" idx="4"/>
            <a:endCxn id="200790" idx="0"/>
          </p:cNvCxnSpPr>
          <p:nvPr/>
        </p:nvCxnSpPr>
        <p:spPr bwMode="auto">
          <a:xfrm>
            <a:off x="6626227" y="4621904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06" name="Oval 102">
            <a:extLst>
              <a:ext uri="{FF2B5EF4-FFF2-40B4-BE49-F238E27FC236}">
                <a16:creationId xmlns:a16="http://schemas.microsoft.com/office/drawing/2014/main" id="{30A4E6F6-59B5-C72B-047F-75FFCCFF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08" name="AutoShape 104">
            <a:extLst>
              <a:ext uri="{FF2B5EF4-FFF2-40B4-BE49-F238E27FC236}">
                <a16:creationId xmlns:a16="http://schemas.microsoft.com/office/drawing/2014/main" id="{59E78362-8283-848B-11DD-59A0564AAA9F}"/>
              </a:ext>
            </a:extLst>
          </p:cNvPr>
          <p:cNvCxnSpPr>
            <a:cxnSpLocks noChangeShapeType="1"/>
            <a:stCxn id="200850" idx="4"/>
            <a:endCxn id="200806" idx="0"/>
          </p:cNvCxnSpPr>
          <p:nvPr/>
        </p:nvCxnSpPr>
        <p:spPr bwMode="auto">
          <a:xfrm flipH="1">
            <a:off x="5110163" y="4621904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12" name="Oval 108">
            <a:extLst>
              <a:ext uri="{FF2B5EF4-FFF2-40B4-BE49-F238E27FC236}">
                <a16:creationId xmlns:a16="http://schemas.microsoft.com/office/drawing/2014/main" id="{31007621-1D6C-89CF-B515-CA4BF055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3" name="Oval 109">
            <a:extLst>
              <a:ext uri="{FF2B5EF4-FFF2-40B4-BE49-F238E27FC236}">
                <a16:creationId xmlns:a16="http://schemas.microsoft.com/office/drawing/2014/main" id="{C8D8592A-5EA8-95A8-5F1E-C644144E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60118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4" name="Oval 110">
            <a:extLst>
              <a:ext uri="{FF2B5EF4-FFF2-40B4-BE49-F238E27FC236}">
                <a16:creationId xmlns:a16="http://schemas.microsoft.com/office/drawing/2014/main" id="{9E8BC204-3987-FDCA-6A5E-F372B7EC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8" name="Oval 114">
            <a:extLst>
              <a:ext uri="{FF2B5EF4-FFF2-40B4-BE49-F238E27FC236}">
                <a16:creationId xmlns:a16="http://schemas.microsoft.com/office/drawing/2014/main" id="{0E135885-DAE0-6873-85B5-AF29A01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20" name="AutoShape 116">
            <a:extLst>
              <a:ext uri="{FF2B5EF4-FFF2-40B4-BE49-F238E27FC236}">
                <a16:creationId xmlns:a16="http://schemas.microsoft.com/office/drawing/2014/main" id="{2639FF3A-D942-25BE-989B-92E8FC400DB2}"/>
              </a:ext>
            </a:extLst>
          </p:cNvPr>
          <p:cNvCxnSpPr>
            <a:cxnSpLocks noChangeShapeType="1"/>
            <a:stCxn id="200812" idx="0"/>
            <a:endCxn id="200806" idx="4"/>
          </p:cNvCxnSpPr>
          <p:nvPr/>
        </p:nvCxnSpPr>
        <p:spPr bwMode="auto">
          <a:xfrm flipH="1"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1" name="AutoShape 117">
            <a:extLst>
              <a:ext uri="{FF2B5EF4-FFF2-40B4-BE49-F238E27FC236}">
                <a16:creationId xmlns:a16="http://schemas.microsoft.com/office/drawing/2014/main" id="{7C47FF5B-391C-886B-4043-E416C1EE0BB7}"/>
              </a:ext>
            </a:extLst>
          </p:cNvPr>
          <p:cNvCxnSpPr>
            <a:cxnSpLocks noChangeShapeType="1"/>
            <a:stCxn id="200812" idx="0"/>
            <a:endCxn id="200788" idx="4"/>
          </p:cNvCxnSpPr>
          <p:nvPr/>
        </p:nvCxnSpPr>
        <p:spPr bwMode="auto">
          <a:xfrm flipV="1">
            <a:off x="5803900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2" name="AutoShape 118">
            <a:extLst>
              <a:ext uri="{FF2B5EF4-FFF2-40B4-BE49-F238E27FC236}">
                <a16:creationId xmlns:a16="http://schemas.microsoft.com/office/drawing/2014/main" id="{DFE27F55-0E74-E285-5C4E-0AEEFD481DDA}"/>
              </a:ext>
            </a:extLst>
          </p:cNvPr>
          <p:cNvCxnSpPr>
            <a:cxnSpLocks noChangeShapeType="1"/>
            <a:stCxn id="200818" idx="0"/>
            <a:endCxn id="200806" idx="4"/>
          </p:cNvCxnSpPr>
          <p:nvPr/>
        </p:nvCxnSpPr>
        <p:spPr bwMode="auto">
          <a:xfrm flipV="1">
            <a:off x="51101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3" name="AutoShape 119">
            <a:extLst>
              <a:ext uri="{FF2B5EF4-FFF2-40B4-BE49-F238E27FC236}">
                <a16:creationId xmlns:a16="http://schemas.microsoft.com/office/drawing/2014/main" id="{07560CE1-2C54-64F7-B073-B507F149A4AB}"/>
              </a:ext>
            </a:extLst>
          </p:cNvPr>
          <p:cNvCxnSpPr>
            <a:cxnSpLocks noChangeShapeType="1"/>
            <a:stCxn id="200818" idx="0"/>
            <a:endCxn id="200788" idx="4"/>
          </p:cNvCxnSpPr>
          <p:nvPr/>
        </p:nvCxnSpPr>
        <p:spPr bwMode="auto">
          <a:xfrm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4" name="AutoShape 120">
            <a:extLst>
              <a:ext uri="{FF2B5EF4-FFF2-40B4-BE49-F238E27FC236}">
                <a16:creationId xmlns:a16="http://schemas.microsoft.com/office/drawing/2014/main" id="{77C17AE6-DE18-1582-BD7C-EBEFC653DA76}"/>
              </a:ext>
            </a:extLst>
          </p:cNvPr>
          <p:cNvCxnSpPr>
            <a:cxnSpLocks noChangeShapeType="1"/>
            <a:stCxn id="200814" idx="0"/>
            <a:endCxn id="200789" idx="4"/>
          </p:cNvCxnSpPr>
          <p:nvPr/>
        </p:nvCxnSpPr>
        <p:spPr bwMode="auto">
          <a:xfrm flipH="1"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5" name="AutoShape 121">
            <a:extLst>
              <a:ext uri="{FF2B5EF4-FFF2-40B4-BE49-F238E27FC236}">
                <a16:creationId xmlns:a16="http://schemas.microsoft.com/office/drawing/2014/main" id="{DE81C002-CB07-B3F5-31F6-00F4EC4921B2}"/>
              </a:ext>
            </a:extLst>
          </p:cNvPr>
          <p:cNvCxnSpPr>
            <a:cxnSpLocks noChangeShapeType="1"/>
            <a:stCxn id="200814" idx="0"/>
            <a:endCxn id="200790" idx="4"/>
          </p:cNvCxnSpPr>
          <p:nvPr/>
        </p:nvCxnSpPr>
        <p:spPr bwMode="auto">
          <a:xfrm flipV="1">
            <a:off x="71929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6" name="AutoShape 122">
            <a:extLst>
              <a:ext uri="{FF2B5EF4-FFF2-40B4-BE49-F238E27FC236}">
                <a16:creationId xmlns:a16="http://schemas.microsoft.com/office/drawing/2014/main" id="{63B9E761-41C1-337E-535F-CE422F204387}"/>
              </a:ext>
            </a:extLst>
          </p:cNvPr>
          <p:cNvCxnSpPr>
            <a:cxnSpLocks noChangeShapeType="1"/>
            <a:stCxn id="200813" idx="0"/>
            <a:endCxn id="200789" idx="4"/>
          </p:cNvCxnSpPr>
          <p:nvPr/>
        </p:nvCxnSpPr>
        <p:spPr bwMode="auto">
          <a:xfrm flipV="1">
            <a:off x="6499225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7" name="AutoShape 123">
            <a:extLst>
              <a:ext uri="{FF2B5EF4-FFF2-40B4-BE49-F238E27FC236}">
                <a16:creationId xmlns:a16="http://schemas.microsoft.com/office/drawing/2014/main" id="{E96FA888-FFCC-47A7-5E56-8E0D69D79C82}"/>
              </a:ext>
            </a:extLst>
          </p:cNvPr>
          <p:cNvCxnSpPr>
            <a:cxnSpLocks noChangeShapeType="1"/>
            <a:stCxn id="200813" idx="0"/>
            <a:endCxn id="200790" idx="4"/>
          </p:cNvCxnSpPr>
          <p:nvPr/>
        </p:nvCxnSpPr>
        <p:spPr bwMode="auto">
          <a:xfrm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36" name="Line 132">
            <a:extLst>
              <a:ext uri="{FF2B5EF4-FFF2-40B4-BE49-F238E27FC236}">
                <a16:creationId xmlns:a16="http://schemas.microsoft.com/office/drawing/2014/main" id="{AEADA740-BE19-6F46-DCDE-5EA7FD21FE0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0823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7" name="Line 133">
            <a:extLst>
              <a:ext uri="{FF2B5EF4-FFF2-40B4-BE49-F238E27FC236}">
                <a16:creationId xmlns:a16="http://schemas.microsoft.com/office/drawing/2014/main" id="{87E1DB88-1702-8328-B3B1-EB79E1B213E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752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8" name="Line 134">
            <a:extLst>
              <a:ext uri="{FF2B5EF4-FFF2-40B4-BE49-F238E27FC236}">
                <a16:creationId xmlns:a16="http://schemas.microsoft.com/office/drawing/2014/main" id="{0CBDBB63-0A9E-C17A-DF72-27406D027A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76120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9" name="Line 135">
            <a:extLst>
              <a:ext uri="{FF2B5EF4-FFF2-40B4-BE49-F238E27FC236}">
                <a16:creationId xmlns:a16="http://schemas.microsoft.com/office/drawing/2014/main" id="{6AF0E999-FABC-4F00-3A8A-2E6B2A16E6C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669757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0" name="Line 136">
            <a:extLst>
              <a:ext uri="{FF2B5EF4-FFF2-40B4-BE49-F238E27FC236}">
                <a16:creationId xmlns:a16="http://schemas.microsoft.com/office/drawing/2014/main" id="{ADFFD919-D24F-160A-D4E8-EFD9E759EC5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70651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1" name="Line 137">
            <a:extLst>
              <a:ext uri="{FF2B5EF4-FFF2-40B4-BE49-F238E27FC236}">
                <a16:creationId xmlns:a16="http://schemas.microsoft.com/office/drawing/2014/main" id="{20135B47-3081-82ED-52D4-A4D273C4A2FB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363495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2" name="Line 138">
            <a:extLst>
              <a:ext uri="{FF2B5EF4-FFF2-40B4-BE49-F238E27FC236}">
                <a16:creationId xmlns:a16="http://schemas.microsoft.com/office/drawing/2014/main" id="{E4765233-6781-6E98-AA73-CE822D3595AC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51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3" name="Line 139">
            <a:extLst>
              <a:ext uri="{FF2B5EF4-FFF2-40B4-BE49-F238E27FC236}">
                <a16:creationId xmlns:a16="http://schemas.microsoft.com/office/drawing/2014/main" id="{34E64DC3-F3EC-09F9-3ADF-B12DF5D54DE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0580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50" name="Oval 146">
            <a:extLst>
              <a:ext uri="{FF2B5EF4-FFF2-40B4-BE49-F238E27FC236}">
                <a16:creationId xmlns:a16="http://schemas.microsoft.com/office/drawing/2014/main" id="{D055EC49-35AE-41E3-FEC1-FDB6132E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44" y="4374254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00858" name="Group 154">
            <a:extLst>
              <a:ext uri="{FF2B5EF4-FFF2-40B4-BE49-F238E27FC236}">
                <a16:creationId xmlns:a16="http://schemas.microsoft.com/office/drawing/2014/main" id="{B5C66064-665A-A368-6734-591620EC8A66}"/>
              </a:ext>
            </a:extLst>
          </p:cNvPr>
          <p:cNvGrpSpPr>
            <a:grpSpLocks/>
          </p:cNvGrpSpPr>
          <p:nvPr/>
        </p:nvGrpSpPr>
        <p:grpSpPr bwMode="auto">
          <a:xfrm>
            <a:off x="5670550" y="3415859"/>
            <a:ext cx="1068388" cy="638175"/>
            <a:chOff x="4656" y="2142"/>
            <a:chExt cx="673" cy="402"/>
          </a:xfrm>
        </p:grpSpPr>
        <p:sp>
          <p:nvSpPr>
            <p:cNvPr id="200859" name="Freeform 155">
              <a:extLst>
                <a:ext uri="{FF2B5EF4-FFF2-40B4-BE49-F238E27FC236}">
                  <a16:creationId xmlns:a16="http://schemas.microsoft.com/office/drawing/2014/main" id="{7A05F681-4C7A-112D-6A97-B284E139ABE7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860" name="Text Box 156">
              <a:extLst>
                <a:ext uri="{FF2B5EF4-FFF2-40B4-BE49-F238E27FC236}">
                  <a16:creationId xmlns:a16="http://schemas.microsoft.com/office/drawing/2014/main" id="{BB1AEC4B-2804-C2AF-7405-16F233FDC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C2CF5FFF-D6D1-ECEC-4B31-CAFC0595F510}"/>
              </a:ext>
            </a:extLst>
          </p:cNvPr>
          <p:cNvSpPr/>
          <p:nvPr/>
        </p:nvSpPr>
        <p:spPr>
          <a:xfrm>
            <a:off x="4891315" y="532336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5" name="AutoShape 104">
            <a:extLst>
              <a:ext uri="{FF2B5EF4-FFF2-40B4-BE49-F238E27FC236}">
                <a16:creationId xmlns:a16="http://schemas.microsoft.com/office/drawing/2014/main" id="{59B34A41-6AC9-0418-CD94-6123205A9B44}"/>
              </a:ext>
            </a:extLst>
          </p:cNvPr>
          <p:cNvCxnSpPr>
            <a:cxnSpLocks noChangeShapeType="1"/>
            <a:stCxn id="200850" idx="0"/>
            <a:endCxn id="200859" idx="1"/>
          </p:cNvCxnSpPr>
          <p:nvPr/>
        </p:nvCxnSpPr>
        <p:spPr bwMode="auto">
          <a:xfrm flipV="1">
            <a:off x="5691188" y="3949907"/>
            <a:ext cx="350483" cy="424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AutoShape 104">
            <a:extLst>
              <a:ext uri="{FF2B5EF4-FFF2-40B4-BE49-F238E27FC236}">
                <a16:creationId xmlns:a16="http://schemas.microsoft.com/office/drawing/2014/main" id="{A4AC307B-D992-B1C9-037A-1DFAAAE01FD9}"/>
              </a:ext>
            </a:extLst>
          </p:cNvPr>
          <p:cNvCxnSpPr>
            <a:cxnSpLocks noChangeShapeType="1"/>
            <a:stCxn id="200786" idx="0"/>
            <a:endCxn id="200859" idx="2"/>
          </p:cNvCxnSpPr>
          <p:nvPr/>
        </p:nvCxnSpPr>
        <p:spPr bwMode="auto">
          <a:xfrm flipH="1" flipV="1">
            <a:off x="6347243" y="3933045"/>
            <a:ext cx="278984" cy="441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E86F496-B3A1-6B04-3143-313BBB859A9F}"/>
              </a:ext>
            </a:extLst>
          </p:cNvPr>
          <p:cNvSpPr/>
          <p:nvPr/>
        </p:nvSpPr>
        <p:spPr>
          <a:xfrm>
            <a:off x="6272213" y="534375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82">
            <a:extLst>
              <a:ext uri="{FF2B5EF4-FFF2-40B4-BE49-F238E27FC236}">
                <a16:creationId xmlns:a16="http://schemas.microsoft.com/office/drawing/2014/main" id="{0080C01E-2224-84CD-BD2F-01A22D55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2209800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3" name="Oval 84">
            <a:extLst>
              <a:ext uri="{FF2B5EF4-FFF2-40B4-BE49-F238E27FC236}">
                <a16:creationId xmlns:a16="http://schemas.microsoft.com/office/drawing/2014/main" id="{14D3E4BE-2E83-9B25-EC63-BBCA3D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4" name="Oval 85">
            <a:extLst>
              <a:ext uri="{FF2B5EF4-FFF2-40B4-BE49-F238E27FC236}">
                <a16:creationId xmlns:a16="http://schemas.microsoft.com/office/drawing/2014/main" id="{7CD9D9F0-C204-7ACB-689A-10130BC0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2505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5" name="Oval 86">
            <a:extLst>
              <a:ext uri="{FF2B5EF4-FFF2-40B4-BE49-F238E27FC236}">
                <a16:creationId xmlns:a16="http://schemas.microsoft.com/office/drawing/2014/main" id="{C3D2E288-82B2-96F6-B74F-21D576F0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86" name="AutoShape 90">
            <a:extLst>
              <a:ext uri="{FF2B5EF4-FFF2-40B4-BE49-F238E27FC236}">
                <a16:creationId xmlns:a16="http://schemas.microsoft.com/office/drawing/2014/main" id="{2FA471D6-1391-6A3F-6E5E-5470EE377FDA}"/>
              </a:ext>
            </a:extLst>
          </p:cNvPr>
          <p:cNvCxnSpPr>
            <a:cxnSpLocks noChangeShapeType="1"/>
            <a:stCxn id="182" idx="4"/>
            <a:endCxn id="193" idx="0"/>
          </p:cNvCxnSpPr>
          <p:nvPr/>
        </p:nvCxnSpPr>
        <p:spPr bwMode="auto">
          <a:xfrm flipH="1">
            <a:off x="8600280" y="2457450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AutoShape 91">
            <a:extLst>
              <a:ext uri="{FF2B5EF4-FFF2-40B4-BE49-F238E27FC236}">
                <a16:creationId xmlns:a16="http://schemas.microsoft.com/office/drawing/2014/main" id="{B57DAE7B-EF79-1BE1-E283-15533D2B649D}"/>
              </a:ext>
            </a:extLst>
          </p:cNvPr>
          <p:cNvCxnSpPr>
            <a:cxnSpLocks noChangeShapeType="1"/>
            <a:stCxn id="215" idx="4"/>
            <a:endCxn id="184" idx="0"/>
          </p:cNvCxnSpPr>
          <p:nvPr/>
        </p:nvCxnSpPr>
        <p:spPr bwMode="auto">
          <a:xfrm>
            <a:off x="9181305" y="2457450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AutoShape 92">
            <a:extLst>
              <a:ext uri="{FF2B5EF4-FFF2-40B4-BE49-F238E27FC236}">
                <a16:creationId xmlns:a16="http://schemas.microsoft.com/office/drawing/2014/main" id="{D9AF8EBF-A303-8C96-7B29-03CBB87F4A52}"/>
              </a:ext>
            </a:extLst>
          </p:cNvPr>
          <p:cNvCxnSpPr>
            <a:cxnSpLocks noChangeShapeType="1"/>
            <a:stCxn id="215" idx="4"/>
            <a:endCxn id="183" idx="0"/>
          </p:cNvCxnSpPr>
          <p:nvPr/>
        </p:nvCxnSpPr>
        <p:spPr bwMode="auto">
          <a:xfrm>
            <a:off x="9181305" y="2457450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AutoShape 94">
            <a:extLst>
              <a:ext uri="{FF2B5EF4-FFF2-40B4-BE49-F238E27FC236}">
                <a16:creationId xmlns:a16="http://schemas.microsoft.com/office/drawing/2014/main" id="{56156A7E-ACCD-9E5B-FDDD-7FC01408CA0D}"/>
              </a:ext>
            </a:extLst>
          </p:cNvPr>
          <p:cNvCxnSpPr>
            <a:cxnSpLocks noChangeShapeType="1"/>
            <a:stCxn id="182" idx="4"/>
            <a:endCxn id="184" idx="0"/>
          </p:cNvCxnSpPr>
          <p:nvPr/>
        </p:nvCxnSpPr>
        <p:spPr bwMode="auto">
          <a:xfrm flipH="1">
            <a:off x="9988550" y="2457450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AutoShape 96">
            <a:extLst>
              <a:ext uri="{FF2B5EF4-FFF2-40B4-BE49-F238E27FC236}">
                <a16:creationId xmlns:a16="http://schemas.microsoft.com/office/drawing/2014/main" id="{DA264B3D-B511-6748-A80E-9DCF92BB40FB}"/>
              </a:ext>
            </a:extLst>
          </p:cNvPr>
          <p:cNvCxnSpPr>
            <a:cxnSpLocks noChangeShapeType="1"/>
            <a:stCxn id="182" idx="4"/>
            <a:endCxn id="183" idx="0"/>
          </p:cNvCxnSpPr>
          <p:nvPr/>
        </p:nvCxnSpPr>
        <p:spPr bwMode="auto">
          <a:xfrm flipH="1">
            <a:off x="9294017" y="2457450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AutoShape 99">
            <a:extLst>
              <a:ext uri="{FF2B5EF4-FFF2-40B4-BE49-F238E27FC236}">
                <a16:creationId xmlns:a16="http://schemas.microsoft.com/office/drawing/2014/main" id="{02B8FDF8-BAFF-BA85-7E20-51F7F1CFFD31}"/>
              </a:ext>
            </a:extLst>
          </p:cNvPr>
          <p:cNvCxnSpPr>
            <a:cxnSpLocks noChangeShapeType="1"/>
            <a:stCxn id="215" idx="4"/>
            <a:endCxn id="185" idx="0"/>
          </p:cNvCxnSpPr>
          <p:nvPr/>
        </p:nvCxnSpPr>
        <p:spPr bwMode="auto">
          <a:xfrm>
            <a:off x="9181305" y="2457450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AutoShape 101">
            <a:extLst>
              <a:ext uri="{FF2B5EF4-FFF2-40B4-BE49-F238E27FC236}">
                <a16:creationId xmlns:a16="http://schemas.microsoft.com/office/drawing/2014/main" id="{D437DC87-3867-FDA0-9372-10C57BB65FD2}"/>
              </a:ext>
            </a:extLst>
          </p:cNvPr>
          <p:cNvCxnSpPr>
            <a:cxnSpLocks noChangeShapeType="1"/>
            <a:stCxn id="182" idx="4"/>
            <a:endCxn id="185" idx="0"/>
          </p:cNvCxnSpPr>
          <p:nvPr/>
        </p:nvCxnSpPr>
        <p:spPr bwMode="auto">
          <a:xfrm>
            <a:off x="10116344" y="2457450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Oval 102">
            <a:extLst>
              <a:ext uri="{FF2B5EF4-FFF2-40B4-BE49-F238E27FC236}">
                <a16:creationId xmlns:a16="http://schemas.microsoft.com/office/drawing/2014/main" id="{46317043-9037-B934-8AA6-CAC094D7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4" name="AutoShape 104">
            <a:extLst>
              <a:ext uri="{FF2B5EF4-FFF2-40B4-BE49-F238E27FC236}">
                <a16:creationId xmlns:a16="http://schemas.microsoft.com/office/drawing/2014/main" id="{9C1E57D6-115F-6B0B-017F-247709ED5C64}"/>
              </a:ext>
            </a:extLst>
          </p:cNvPr>
          <p:cNvCxnSpPr>
            <a:cxnSpLocks noChangeShapeType="1"/>
            <a:stCxn id="215" idx="4"/>
            <a:endCxn id="193" idx="0"/>
          </p:cNvCxnSpPr>
          <p:nvPr/>
        </p:nvCxnSpPr>
        <p:spPr bwMode="auto">
          <a:xfrm flipH="1">
            <a:off x="8600280" y="2457450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Oval 108">
            <a:extLst>
              <a:ext uri="{FF2B5EF4-FFF2-40B4-BE49-F238E27FC236}">
                <a16:creationId xmlns:a16="http://schemas.microsoft.com/office/drawing/2014/main" id="{829B99A2-BE7F-6C89-6777-202FD6D4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D43D00FE-3615-82FF-CFE4-697821B7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8474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5F5E9E87-22EA-4B02-00A8-CF3EA12B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8" name="Oval 114">
            <a:extLst>
              <a:ext uri="{FF2B5EF4-FFF2-40B4-BE49-F238E27FC236}">
                <a16:creationId xmlns:a16="http://schemas.microsoft.com/office/drawing/2014/main" id="{B4CDC918-BB0B-3BCA-6EE9-C5850C14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9" name="AutoShape 116">
            <a:extLst>
              <a:ext uri="{FF2B5EF4-FFF2-40B4-BE49-F238E27FC236}">
                <a16:creationId xmlns:a16="http://schemas.microsoft.com/office/drawing/2014/main" id="{28C07106-5938-122E-BF3C-D79B5A9D0553}"/>
              </a:ext>
            </a:extLst>
          </p:cNvPr>
          <p:cNvCxnSpPr>
            <a:cxnSpLocks noChangeShapeType="1"/>
            <a:stCxn id="195" idx="0"/>
            <a:endCxn id="193" idx="4"/>
          </p:cNvCxnSpPr>
          <p:nvPr/>
        </p:nvCxnSpPr>
        <p:spPr bwMode="auto">
          <a:xfrm flipH="1"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7">
            <a:extLst>
              <a:ext uri="{FF2B5EF4-FFF2-40B4-BE49-F238E27FC236}">
                <a16:creationId xmlns:a16="http://schemas.microsoft.com/office/drawing/2014/main" id="{4432C5F6-1D38-FA2E-2D9E-2D8AE9092DB7}"/>
              </a:ext>
            </a:extLst>
          </p:cNvPr>
          <p:cNvCxnSpPr>
            <a:cxnSpLocks noChangeShapeType="1"/>
            <a:stCxn id="195" idx="0"/>
            <a:endCxn id="183" idx="4"/>
          </p:cNvCxnSpPr>
          <p:nvPr/>
        </p:nvCxnSpPr>
        <p:spPr bwMode="auto">
          <a:xfrm flipV="1">
            <a:off x="9294017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AutoShape 118">
            <a:extLst>
              <a:ext uri="{FF2B5EF4-FFF2-40B4-BE49-F238E27FC236}">
                <a16:creationId xmlns:a16="http://schemas.microsoft.com/office/drawing/2014/main" id="{6C78A21A-7FE9-E077-7C13-CE0C16620DEB}"/>
              </a:ext>
            </a:extLst>
          </p:cNvPr>
          <p:cNvCxnSpPr>
            <a:cxnSpLocks noChangeShapeType="1"/>
            <a:stCxn id="198" idx="0"/>
            <a:endCxn id="193" idx="4"/>
          </p:cNvCxnSpPr>
          <p:nvPr/>
        </p:nvCxnSpPr>
        <p:spPr bwMode="auto">
          <a:xfrm flipV="1">
            <a:off x="86002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AutoShape 119">
            <a:extLst>
              <a:ext uri="{FF2B5EF4-FFF2-40B4-BE49-F238E27FC236}">
                <a16:creationId xmlns:a16="http://schemas.microsoft.com/office/drawing/2014/main" id="{5C3F6DCD-AEDA-F453-B4B0-9B2921FE9319}"/>
              </a:ext>
            </a:extLst>
          </p:cNvPr>
          <p:cNvCxnSpPr>
            <a:cxnSpLocks noChangeShapeType="1"/>
            <a:stCxn id="198" idx="0"/>
            <a:endCxn id="183" idx="4"/>
          </p:cNvCxnSpPr>
          <p:nvPr/>
        </p:nvCxnSpPr>
        <p:spPr bwMode="auto">
          <a:xfrm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AutoShape 120">
            <a:extLst>
              <a:ext uri="{FF2B5EF4-FFF2-40B4-BE49-F238E27FC236}">
                <a16:creationId xmlns:a16="http://schemas.microsoft.com/office/drawing/2014/main" id="{ED920F7F-D3E7-6AED-C92B-746F75D09267}"/>
              </a:ext>
            </a:extLst>
          </p:cNvPr>
          <p:cNvCxnSpPr>
            <a:cxnSpLocks noChangeShapeType="1"/>
            <a:stCxn id="197" idx="0"/>
            <a:endCxn id="184" idx="4"/>
          </p:cNvCxnSpPr>
          <p:nvPr/>
        </p:nvCxnSpPr>
        <p:spPr bwMode="auto">
          <a:xfrm flipH="1"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21">
            <a:extLst>
              <a:ext uri="{FF2B5EF4-FFF2-40B4-BE49-F238E27FC236}">
                <a16:creationId xmlns:a16="http://schemas.microsoft.com/office/drawing/2014/main" id="{119B345A-DF77-0DE1-705F-C31B7A457786}"/>
              </a:ext>
            </a:extLst>
          </p:cNvPr>
          <p:cNvCxnSpPr>
            <a:cxnSpLocks noChangeShapeType="1"/>
            <a:stCxn id="197" idx="0"/>
            <a:endCxn id="185" idx="4"/>
          </p:cNvCxnSpPr>
          <p:nvPr/>
        </p:nvCxnSpPr>
        <p:spPr bwMode="auto">
          <a:xfrm flipV="1">
            <a:off x="106830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AutoShape 122">
            <a:extLst>
              <a:ext uri="{FF2B5EF4-FFF2-40B4-BE49-F238E27FC236}">
                <a16:creationId xmlns:a16="http://schemas.microsoft.com/office/drawing/2014/main" id="{E8A0D897-3F0C-764B-07EA-AF0BE11677F0}"/>
              </a:ext>
            </a:extLst>
          </p:cNvPr>
          <p:cNvCxnSpPr>
            <a:cxnSpLocks noChangeShapeType="1"/>
            <a:stCxn id="196" idx="0"/>
            <a:endCxn id="184" idx="4"/>
          </p:cNvCxnSpPr>
          <p:nvPr/>
        </p:nvCxnSpPr>
        <p:spPr bwMode="auto">
          <a:xfrm flipV="1">
            <a:off x="9989342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AutoShape 123">
            <a:extLst>
              <a:ext uri="{FF2B5EF4-FFF2-40B4-BE49-F238E27FC236}">
                <a16:creationId xmlns:a16="http://schemas.microsoft.com/office/drawing/2014/main" id="{6D07AA68-862F-A74F-06B6-0F85E2E136C9}"/>
              </a:ext>
            </a:extLst>
          </p:cNvPr>
          <p:cNvCxnSpPr>
            <a:cxnSpLocks noChangeShapeType="1"/>
            <a:stCxn id="196" idx="0"/>
            <a:endCxn id="185" idx="4"/>
          </p:cNvCxnSpPr>
          <p:nvPr/>
        </p:nvCxnSpPr>
        <p:spPr bwMode="auto">
          <a:xfrm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Line 132">
            <a:extLst>
              <a:ext uri="{FF2B5EF4-FFF2-40B4-BE49-F238E27FC236}">
                <a16:creationId xmlns:a16="http://schemas.microsoft.com/office/drawing/2014/main" id="{B448C46D-D209-F461-903B-BA051B3163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572499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8" name="Line 133">
            <a:extLst>
              <a:ext uri="{FF2B5EF4-FFF2-40B4-BE49-F238E27FC236}">
                <a16:creationId xmlns:a16="http://schemas.microsoft.com/office/drawing/2014/main" id="{E12B0D0C-A493-A0D7-563B-FED8106047E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465343" y="4107759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9" name="Line 134">
            <a:extLst>
              <a:ext uri="{FF2B5EF4-FFF2-40B4-BE49-F238E27FC236}">
                <a16:creationId xmlns:a16="http://schemas.microsoft.com/office/drawing/2014/main" id="{A54605DA-3E51-D15C-1D7A-1C605E288E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66237" y="4108553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0" name="Line 135">
            <a:extLst>
              <a:ext uri="{FF2B5EF4-FFF2-40B4-BE49-F238E27FC236}">
                <a16:creationId xmlns:a16="http://schemas.microsoft.com/office/drawing/2014/main" id="{80A12A01-ACAB-7AD8-FEDB-172177EF5D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159874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5" name="Oval 146">
            <a:extLst>
              <a:ext uri="{FF2B5EF4-FFF2-40B4-BE49-F238E27FC236}">
                <a16:creationId xmlns:a16="http://schemas.microsoft.com/office/drawing/2014/main" id="{D320367D-F953-8168-5F5A-53E6F3E8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161" y="2209800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16" name="Group 154">
            <a:extLst>
              <a:ext uri="{FF2B5EF4-FFF2-40B4-BE49-F238E27FC236}">
                <a16:creationId xmlns:a16="http://schemas.microsoft.com/office/drawing/2014/main" id="{5B8ED706-0323-F6F0-3163-090107529A25}"/>
              </a:ext>
            </a:extLst>
          </p:cNvPr>
          <p:cNvGrpSpPr>
            <a:grpSpLocks/>
          </p:cNvGrpSpPr>
          <p:nvPr/>
        </p:nvGrpSpPr>
        <p:grpSpPr bwMode="auto">
          <a:xfrm>
            <a:off x="9855992" y="4403381"/>
            <a:ext cx="1068388" cy="638175"/>
            <a:chOff x="4656" y="2142"/>
            <a:chExt cx="673" cy="402"/>
          </a:xfrm>
        </p:grpSpPr>
        <p:sp>
          <p:nvSpPr>
            <p:cNvPr id="217" name="Freeform 155">
              <a:extLst>
                <a:ext uri="{FF2B5EF4-FFF2-40B4-BE49-F238E27FC236}">
                  <a16:creationId xmlns:a16="http://schemas.microsoft.com/office/drawing/2014/main" id="{D13E7BD5-6E35-A833-3FBC-C2296619D760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Text Box 156">
              <a:extLst>
                <a:ext uri="{FF2B5EF4-FFF2-40B4-BE49-F238E27FC236}">
                  <a16:creationId xmlns:a16="http://schemas.microsoft.com/office/drawing/2014/main" id="{189C12C6-4F2B-5377-F713-D155F59E4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6178841-845B-29DD-5D4D-81756C1E56E3}"/>
              </a:ext>
            </a:extLst>
          </p:cNvPr>
          <p:cNvSpPr/>
          <p:nvPr/>
        </p:nvSpPr>
        <p:spPr>
          <a:xfrm>
            <a:off x="8381432" y="3158908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0" name="AutoShape 104">
            <a:extLst>
              <a:ext uri="{FF2B5EF4-FFF2-40B4-BE49-F238E27FC236}">
                <a16:creationId xmlns:a16="http://schemas.microsoft.com/office/drawing/2014/main" id="{212AD46C-4896-037E-F751-B1C40FE5E318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>
            <a:off x="9981406" y="4087122"/>
            <a:ext cx="402430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AutoShape 104">
            <a:extLst>
              <a:ext uri="{FF2B5EF4-FFF2-40B4-BE49-F238E27FC236}">
                <a16:creationId xmlns:a16="http://schemas.microsoft.com/office/drawing/2014/main" id="{EB111680-D803-167D-88DE-182CD7F8C1B2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 flipH="1">
            <a:off x="10383836" y="4087122"/>
            <a:ext cx="292895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8F6279B2-0D04-2429-0C50-8324C082502B}"/>
              </a:ext>
            </a:extLst>
          </p:cNvPr>
          <p:cNvSpPr/>
          <p:nvPr/>
        </p:nvSpPr>
        <p:spPr>
          <a:xfrm>
            <a:off x="9762330" y="3179298"/>
            <a:ext cx="1162050" cy="102076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uiExpand="1" build="p"/>
      <p:bldP spid="200786" grpId="0" animBg="1"/>
      <p:bldP spid="200788" grpId="0" animBg="1"/>
      <p:bldP spid="200789" grpId="0" animBg="1"/>
      <p:bldP spid="200790" grpId="0" animBg="1"/>
      <p:bldP spid="200806" grpId="0" animBg="1"/>
      <p:bldP spid="200812" grpId="0" animBg="1"/>
      <p:bldP spid="200813" grpId="0" animBg="1"/>
      <p:bldP spid="200814" grpId="0" animBg="1"/>
      <p:bldP spid="200818" grpId="0" animBg="1"/>
      <p:bldP spid="200836" grpId="0" animBg="1"/>
      <p:bldP spid="200837" grpId="0" animBg="1"/>
      <p:bldP spid="200838" grpId="0" animBg="1"/>
      <p:bldP spid="200839" grpId="0" animBg="1"/>
      <p:bldP spid="200840" grpId="0" animBg="1"/>
      <p:bldP spid="200841" grpId="0" animBg="1"/>
      <p:bldP spid="200842" grpId="0" animBg="1"/>
      <p:bldP spid="200843" grpId="0" animBg="1"/>
      <p:bldP spid="200850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207" grpId="0" animBg="1"/>
      <p:bldP spid="208" grpId="0" animBg="1"/>
      <p:bldP spid="209" grpId="0" animBg="1"/>
      <p:bldP spid="210" grpId="0" animBg="1"/>
      <p:bldP spid="215" grpId="0" animBg="1"/>
      <p:bldP spid="219" grpId="0" animBg="1"/>
      <p:bldP spid="2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‘22]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Alberro</a:t>
            </a:r>
            <a:r>
              <a:rPr lang="it-IT" altLang="it-IT" sz="2400"/>
              <a:t>, </a:t>
            </a:r>
            <a:r>
              <a:rPr lang="it-IT" altLang="it-IT" sz="2400" err="1"/>
              <a:t>Ariemma</a:t>
            </a:r>
            <a:r>
              <a:rPr lang="it-IT" altLang="it-IT" sz="2400"/>
              <a:t>, Castro, </a:t>
            </a:r>
            <a:r>
              <a:rPr lang="it-IT" altLang="it-IT" sz="2400" err="1"/>
              <a:t>Grampin</a:t>
            </a:r>
            <a:r>
              <a:rPr lang="it-IT" altLang="it-IT" sz="2400"/>
              <a:t>, Di Battista</a:t>
            </a:r>
            <a:r>
              <a:rPr lang="en-US" altLang="it-IT" sz="2400"/>
              <a:t>, “Sibyl: a Framework for Evaluating the Implementation of Routing Protocols in Fat-Trees“, NOMS 2022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‘21]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Ariemma</a:t>
            </a:r>
            <a:r>
              <a:rPr lang="it-IT" altLang="it-IT" sz="2400"/>
              <a:t>, </a:t>
            </a:r>
            <a:r>
              <a:rPr lang="en-US" altLang="it-IT" sz="2400"/>
              <a:t>“</a:t>
            </a:r>
            <a:r>
              <a:rPr lang="en-US" altLang="it-IT" sz="2400" err="1"/>
              <a:t>VFTGen</a:t>
            </a:r>
            <a:r>
              <a:rPr lang="en-US" altLang="it-IT" sz="2400"/>
              <a:t>: a Tool to Perform Experiments in Virtual Fat Tree Topologies“, IM 2021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‘19] </a:t>
            </a:r>
            <a:r>
              <a:rPr lang="en-US" altLang="it-IT" sz="2400" err="1"/>
              <a:t>Caiazzi</a:t>
            </a:r>
            <a:r>
              <a:rPr lang="en-US" altLang="it-IT" sz="2400"/>
              <a:t>, “Software Defined Data Centers: methods and tools for routing protocol verification and comparison”, Ms. Thesis, Roma Tre University, 2019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‘17] </a:t>
            </a:r>
            <a:r>
              <a:rPr lang="en-US" altLang="it-IT" sz="2400" err="1"/>
              <a:t>Dutt</a:t>
            </a:r>
            <a:r>
              <a:rPr lang="en-US" altLang="it-IT" sz="2400"/>
              <a:t>, “BGP in the Data Center”, O’Reilly, 2017</a:t>
            </a:r>
          </a:p>
          <a:p>
            <a:pPr>
              <a:lnSpc>
                <a:spcPct val="90000"/>
              </a:lnSpc>
            </a:pPr>
            <a:r>
              <a:rPr lang="it-IT" altLang="it-IT" sz="2400"/>
              <a:t>[RFC-7938] </a:t>
            </a:r>
            <a:r>
              <a:rPr lang="it-IT" altLang="it-IT" sz="2400" err="1"/>
              <a:t>Lapukhov</a:t>
            </a:r>
            <a:r>
              <a:rPr lang="it-IT" altLang="it-IT" sz="2400"/>
              <a:t>, </a:t>
            </a:r>
            <a:r>
              <a:rPr lang="it-IT" altLang="it-IT" sz="2400" err="1"/>
              <a:t>Premji</a:t>
            </a:r>
            <a:r>
              <a:rPr lang="it-IT" altLang="it-IT" sz="2400"/>
              <a:t>, “</a:t>
            </a:r>
            <a:r>
              <a:rPr lang="en-US" altLang="it-IT" sz="2400"/>
              <a:t>Use of BGP for Routing in Large-Scale Data Centers” Internet Engineering Task Force (IETF) Request for Comments: 7938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data </a:t>
            </a:r>
            <a:r>
              <a:rPr lang="en-GB" err="1"/>
              <a:t>center</a:t>
            </a:r>
            <a:r>
              <a:rPr lang="en-GB"/>
              <a:t> architectures allow to establish several paths between pairs of nodes</a:t>
            </a:r>
          </a:p>
          <a:p>
            <a:r>
              <a:rPr lang="en-GB"/>
              <a:t>Multi-Path routing is used to </a:t>
            </a:r>
          </a:p>
          <a:p>
            <a:pPr lvl="1"/>
            <a:r>
              <a:rPr lang="en-GB"/>
              <a:t>distribute and balance the traffic among different paths</a:t>
            </a:r>
          </a:p>
          <a:p>
            <a:pPr lvl="1"/>
            <a:r>
              <a:rPr lang="en-GB"/>
              <a:t>increase the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51527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allows to have more than one next-hop for the same prefix in the FIB (Forwarding Information Base)</a:t>
            </a:r>
          </a:p>
          <a:p>
            <a:r>
              <a:rPr lang="en-GB"/>
              <a:t>needs kernel support</a:t>
            </a:r>
          </a:p>
          <a:p>
            <a:pPr lvl="1"/>
            <a:r>
              <a:rPr lang="en-GB"/>
              <a:t>the main OSes and routers support it</a:t>
            </a:r>
          </a:p>
          <a:p>
            <a:r>
              <a:rPr lang="en-GB"/>
              <a:t>different usage policies can be applied</a:t>
            </a:r>
          </a:p>
          <a:p>
            <a:r>
              <a:rPr lang="en-GB"/>
              <a:t>packets of the same </a:t>
            </a:r>
            <a:r>
              <a:rPr lang="en-GB" i="1"/>
              <a:t>flow</a:t>
            </a:r>
            <a:r>
              <a:rPr lang="en-GB"/>
              <a:t> should use the same path</a:t>
            </a:r>
          </a:p>
          <a:p>
            <a:pPr lvl="1"/>
            <a:r>
              <a:rPr lang="en-GB"/>
              <a:t>reordering packets is computationally heavy</a:t>
            </a:r>
          </a:p>
        </p:txBody>
      </p:sp>
    </p:spTree>
    <p:extLst>
      <p:ext uri="{BB962C8B-B14F-4D97-AF65-F5344CB8AC3E}">
        <p14:creationId xmlns:p14="http://schemas.microsoft.com/office/powerpoint/2010/main" val="243136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DC0-3A5A-D934-45E0-372CD9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Equal-Cost Multi-Path (ECMP)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7B1-213E-6B87-DB3A-1E2428C8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specific approach to Multi-Path</a:t>
            </a:r>
          </a:p>
          <a:p>
            <a:r>
              <a:rPr lang="en-GB"/>
              <a:t>exploits paths to the same destination that have the same “cost”</a:t>
            </a:r>
          </a:p>
          <a:p>
            <a:pPr lvl="1"/>
            <a:r>
              <a:rPr lang="en-GB"/>
              <a:t>e.g., same IGP cost, same number of hops</a:t>
            </a:r>
          </a:p>
          <a:p>
            <a:r>
              <a:rPr lang="en-GB"/>
              <a:t>allows to choose among the available paths in a uniform way</a:t>
            </a:r>
          </a:p>
          <a:p>
            <a:r>
              <a:rPr lang="en-GB"/>
              <a:t>often used in Fat-Tree data </a:t>
            </a:r>
            <a:r>
              <a:rPr lang="en-GB" err="1"/>
              <a:t>centers</a:t>
            </a:r>
            <a:endParaRPr lang="en-GB"/>
          </a:p>
          <a:p>
            <a:pPr lvl="1"/>
            <a:r>
              <a:rPr lang="en-GB"/>
              <a:t>we’ll get there in a couple of slides</a:t>
            </a:r>
          </a:p>
        </p:txBody>
      </p:sp>
    </p:spTree>
    <p:extLst>
      <p:ext uri="{BB962C8B-B14F-4D97-AF65-F5344CB8AC3E}">
        <p14:creationId xmlns:p14="http://schemas.microsoft.com/office/powerpoint/2010/main" val="198181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B547-BB7A-3662-7FF7-18BD00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packets are forwarded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CB8F-C218-E51E-72D0-D7437F4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each packet, the kernel decides the FIB entry to be used</a:t>
            </a:r>
          </a:p>
          <a:p>
            <a:r>
              <a:rPr lang="en-GB"/>
              <a:t>different policies are allowed</a:t>
            </a:r>
          </a:p>
          <a:p>
            <a:pPr lvl="1"/>
            <a:r>
              <a:rPr lang="en-GB"/>
              <a:t>hash-based policy</a:t>
            </a:r>
          </a:p>
          <a:p>
            <a:pPr lvl="2"/>
            <a:r>
              <a:rPr lang="en-GB"/>
              <a:t>Layer-3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IP)</a:t>
            </a:r>
          </a:p>
          <a:p>
            <a:pPr lvl="2"/>
            <a:r>
              <a:rPr lang="en-GB"/>
              <a:t>Layer-4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IP, </a:t>
            </a:r>
            <a:r>
              <a:rPr lang="en-GB" err="1"/>
              <a:t>src</a:t>
            </a:r>
            <a:r>
              <a:rPr lang="en-GB"/>
              <a:t> port, </a:t>
            </a:r>
            <a:r>
              <a:rPr lang="en-GB" err="1"/>
              <a:t>dst</a:t>
            </a:r>
            <a:r>
              <a:rPr lang="en-GB"/>
              <a:t> port, protocol)</a:t>
            </a:r>
          </a:p>
          <a:p>
            <a:pPr lvl="1"/>
            <a:r>
              <a:rPr lang="en-GB"/>
              <a:t>round-robin</a:t>
            </a:r>
          </a:p>
          <a:p>
            <a:pPr lvl="2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Hyper-scale Data </a:t>
            </a:r>
            <a:r>
              <a:rPr lang="en-GB" err="1"/>
              <a:t>Centers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main concepts</a:t>
            </a:r>
          </a:p>
        </p:txBody>
      </p:sp>
    </p:spTree>
    <p:extLst>
      <p:ext uri="{BB962C8B-B14F-4D97-AF65-F5344CB8AC3E}">
        <p14:creationId xmlns:p14="http://schemas.microsoft.com/office/powerpoint/2010/main" val="279538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5E789D-6404-BA40-83DD-6888BBAA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high-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architecture</a:t>
            </a:r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292DA-1C82-1E41-BC1E-EB3521B0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Internet connections</a:t>
            </a:r>
          </a:p>
          <a:p>
            <a:pPr lvl="1"/>
            <a:r>
              <a:rPr lang="en-GB"/>
              <a:t>multiple redundant high-speed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fabric</a:t>
            </a:r>
          </a:p>
          <a:p>
            <a:pPr lvl="1"/>
            <a:r>
              <a:rPr lang="en-GB"/>
              <a:t>infrastructure designed to transport packets between servers and between servers and Internet</a:t>
            </a:r>
          </a:p>
          <a:p>
            <a:r>
              <a:rPr lang="en-GB"/>
              <a:t>server farm</a:t>
            </a:r>
          </a:p>
          <a:p>
            <a:pPr lvl="1"/>
            <a:r>
              <a:rPr lang="en-GB"/>
              <a:t>host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84193979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116</TotalTime>
  <Words>1422</Words>
  <Application>Microsoft Office PowerPoint</Application>
  <PresentationFormat>Widescreen</PresentationFormat>
  <Paragraphs>208</Paragraphs>
  <Slides>32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Tahoma</vt:lpstr>
      <vt:lpstr>Wingdings</vt:lpstr>
      <vt:lpstr>slides-template</vt:lpstr>
      <vt:lpstr>data centers’ architecture</vt:lpstr>
      <vt:lpstr>copyright notice</vt:lpstr>
      <vt:lpstr>Multi-Path</vt:lpstr>
      <vt:lpstr>Multi-Path</vt:lpstr>
      <vt:lpstr>Multi-Path</vt:lpstr>
      <vt:lpstr>Equal-Cost Multi-Path (ECMP)</vt:lpstr>
      <vt:lpstr>how packets are forwarded</vt:lpstr>
      <vt:lpstr>Hyper-scale Data Centers</vt:lpstr>
      <vt:lpstr>a high-level architecture</vt:lpstr>
      <vt:lpstr>a high-level architecture</vt:lpstr>
      <vt:lpstr>fabric architecture</vt:lpstr>
      <vt:lpstr>overview – fabric architecture</vt:lpstr>
      <vt:lpstr>real data center information – figures </vt:lpstr>
      <vt:lpstr>Presentazione standard di PowerPoint</vt:lpstr>
      <vt:lpstr>data center failures – yearly report</vt:lpstr>
      <vt:lpstr>data center service models</vt:lpstr>
      <vt:lpstr>traffic flows inside a data center</vt:lpstr>
      <vt:lpstr>traffic flows inside a data center</vt:lpstr>
      <vt:lpstr>data center network requirements </vt:lpstr>
      <vt:lpstr>data center network components</vt:lpstr>
      <vt:lpstr>topology requirements</vt:lpstr>
      <vt:lpstr>data center network topologies</vt:lpstr>
      <vt:lpstr>Clos topology</vt:lpstr>
      <vt:lpstr>Fat-Tree topology</vt:lpstr>
      <vt:lpstr>Fat-Tree parameters</vt:lpstr>
      <vt:lpstr>Fat-Tree nodes</vt:lpstr>
      <vt:lpstr>an example of Fat-Tree: FT(K=2,R=2)</vt:lpstr>
      <vt:lpstr>redundancy factor (R)</vt:lpstr>
      <vt:lpstr>multi-plane Fat-Tree</vt:lpstr>
      <vt:lpstr>example of a multi-plane Fat-Tree</vt:lpstr>
      <vt:lpstr>connecting a Fat-Tree to the Internet</vt:lpstr>
      <vt:lpstr>bibliography and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gdb</dc:creator>
  <cp:lastModifiedBy>Tommaso Caiazzi</cp:lastModifiedBy>
  <cp:revision>4</cp:revision>
  <cp:lastPrinted>2022-12-21T17:46:04Z</cp:lastPrinted>
  <dcterms:created xsi:type="dcterms:W3CDTF">1601-01-01T00:00:00Z</dcterms:created>
  <dcterms:modified xsi:type="dcterms:W3CDTF">2023-07-07T08:24:46Z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